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Lst>
  <p:notesMasterIdLst>
    <p:notesMasterId r:id="rId49"/>
  </p:notesMasterIdLst>
  <p:handoutMasterIdLst>
    <p:handoutMasterId r:id="rId50"/>
  </p:handoutMasterIdLst>
  <p:sldIdLst>
    <p:sldId id="1661" r:id="rId6"/>
    <p:sldId id="2147482839" r:id="rId7"/>
    <p:sldId id="2147481890" r:id="rId8"/>
    <p:sldId id="2147481887" r:id="rId9"/>
    <p:sldId id="262" r:id="rId10"/>
    <p:sldId id="2147482842" r:id="rId11"/>
    <p:sldId id="2147482829" r:id="rId12"/>
    <p:sldId id="2147482841" r:id="rId13"/>
    <p:sldId id="2147481906" r:id="rId14"/>
    <p:sldId id="2147482834" r:id="rId15"/>
    <p:sldId id="2147482852" r:id="rId16"/>
    <p:sldId id="2147482854" r:id="rId17"/>
    <p:sldId id="2147482856" r:id="rId18"/>
    <p:sldId id="2147482855" r:id="rId19"/>
    <p:sldId id="2147482858" r:id="rId20"/>
    <p:sldId id="2147482859" r:id="rId21"/>
    <p:sldId id="2147482860" r:id="rId22"/>
    <p:sldId id="2147482857" r:id="rId23"/>
    <p:sldId id="2147482861" r:id="rId24"/>
    <p:sldId id="2147482837" r:id="rId25"/>
    <p:sldId id="2147482880" r:id="rId26"/>
    <p:sldId id="304" r:id="rId27"/>
    <p:sldId id="306" r:id="rId28"/>
    <p:sldId id="307" r:id="rId29"/>
    <p:sldId id="2147482863" r:id="rId30"/>
    <p:sldId id="2147482881" r:id="rId31"/>
    <p:sldId id="2147482882" r:id="rId32"/>
    <p:sldId id="2147482883" r:id="rId33"/>
    <p:sldId id="2147482884" r:id="rId34"/>
    <p:sldId id="2147482846" r:id="rId35"/>
    <p:sldId id="2147481848" r:id="rId36"/>
    <p:sldId id="2147482849" r:id="rId37"/>
    <p:sldId id="2147481867" r:id="rId38"/>
    <p:sldId id="2147481905" r:id="rId39"/>
    <p:sldId id="2147481895" r:id="rId40"/>
    <p:sldId id="2147481888" r:id="rId41"/>
    <p:sldId id="2147482847" r:id="rId42"/>
    <p:sldId id="297" r:id="rId43"/>
    <p:sldId id="2147481876" r:id="rId44"/>
    <p:sldId id="292" r:id="rId45"/>
    <p:sldId id="2147481827" r:id="rId46"/>
    <p:sldId id="2147481900" r:id="rId47"/>
    <p:sldId id="260"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16:9 Template Light" id="{38B656EC-D568-4EF7-8842-9FA1AE1192C9}">
          <p14:sldIdLst>
            <p14:sldId id="1661"/>
            <p14:sldId id="2147482839"/>
            <p14:sldId id="2147481890"/>
            <p14:sldId id="2147481887"/>
            <p14:sldId id="262"/>
            <p14:sldId id="2147482842"/>
            <p14:sldId id="2147482829"/>
            <p14:sldId id="2147482841"/>
            <p14:sldId id="2147481906"/>
            <p14:sldId id="2147482834"/>
            <p14:sldId id="2147482852"/>
            <p14:sldId id="2147482854"/>
            <p14:sldId id="2147482856"/>
            <p14:sldId id="2147482855"/>
            <p14:sldId id="2147482858"/>
            <p14:sldId id="2147482859"/>
            <p14:sldId id="2147482860"/>
            <p14:sldId id="2147482857"/>
            <p14:sldId id="2147482861"/>
            <p14:sldId id="2147482837"/>
            <p14:sldId id="2147482880"/>
            <p14:sldId id="304"/>
            <p14:sldId id="306"/>
            <p14:sldId id="307"/>
            <p14:sldId id="2147482863"/>
            <p14:sldId id="2147482881"/>
            <p14:sldId id="2147482882"/>
            <p14:sldId id="2147482883"/>
            <p14:sldId id="2147482884"/>
            <p14:sldId id="2147482846"/>
            <p14:sldId id="2147481848"/>
            <p14:sldId id="2147482849"/>
            <p14:sldId id="2147481867"/>
            <p14:sldId id="2147481905"/>
            <p14:sldId id="2147481895"/>
            <p14:sldId id="2147481888"/>
            <p14:sldId id="2147482847"/>
            <p14:sldId id="297"/>
            <p14:sldId id="2147481876"/>
            <p14:sldId id="292"/>
            <p14:sldId id="2147481827"/>
            <p14:sldId id="2147481900"/>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591A8B-A833-CFD2-9EA7-F5CE82A0E9EC}" name="Josh Oh" initials="JO" userId="S::joshoh@microsoft.com::234851e1-8e4d-4451-8a2f-bc80193e3756" providerId="AD"/>
  <p188:author id="{201CA29D-D065-D46C-4D71-1AC81FFA7C1A}" name="Farzad Sunavala" initials="FS" userId="S::fsunavala@microsoft.com::c7b9be82-5bba-4f43-b49e-53051c7debcd" providerId="AD"/>
  <p188:author id="{526DF9A2-33C5-A206-06EC-FB815EEEF4C6}" name="Pamela Fox" initials="PF" userId="S::pamelafox@microsoft.com::05c421f6-d446-4f2a-8ee0-1060b47b1543"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CEA8"/>
    <a:srgbClr val="CE9178"/>
    <a:srgbClr val="D9D9D6"/>
    <a:srgbClr val="399A91"/>
    <a:srgbClr val="BFBFBF"/>
    <a:srgbClr val="005A9F"/>
    <a:srgbClr val="2A446F"/>
    <a:srgbClr val="4D3677"/>
    <a:srgbClr val="8661C5"/>
    <a:srgbClr val="D4EC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3D1501-96B1-4E36-B678-A1E62D2F7C0C}" v="559" dt="2025-04-22T22:25:11.569"/>
    <p1510:client id="{45B4D3A7-AA6A-4523-875D-9BC123E49A2C}" v="470" dt="2025-04-23T18:29:54.647"/>
    <p1510:client id="{6A62E32B-CE5E-C240-8883-6B8ACBD792C7}" v="53" dt="2025-04-23T18:40:26.6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12"/>
    <p:restoredTop sz="94660"/>
  </p:normalViewPr>
  <p:slideViewPr>
    <p:cSldViewPr snapToGrid="0">
      <p:cViewPr varScale="1">
        <p:scale>
          <a:sx n="156" d="100"/>
          <a:sy n="156" d="100"/>
        </p:scale>
        <p:origin x="696" y="48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78856134573488"/>
          <c:y val="2.7013267342917438E-2"/>
          <c:w val="0.7338792392497826"/>
          <c:h val="0.70909965342890235"/>
        </c:manualLayout>
      </c:layout>
      <c:barChart>
        <c:barDir val="col"/>
        <c:grouping val="clustered"/>
        <c:varyColors val="0"/>
        <c:ser>
          <c:idx val="0"/>
          <c:order val="0"/>
          <c:tx>
            <c:strRef>
              <c:f>Sheet2!$B$20</c:f>
              <c:strCache>
                <c:ptCount val="1"/>
                <c:pt idx="0">
                  <c:v>Previous Vector Limit</c:v>
                </c:pt>
              </c:strCache>
            </c:strRef>
          </c:tx>
          <c:spPr>
            <a:gradFill flip="none" rotWithShape="1">
              <a:gsLst>
                <a:gs pos="0">
                  <a:srgbClr val="1E8AB1"/>
                </a:gs>
                <a:gs pos="64000">
                  <a:srgbClr val="399A91"/>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Sheet2!$B$21:$B$26</c:f>
              <c:numCache>
                <c:formatCode>General</c:formatCode>
                <c:ptCount val="6"/>
                <c:pt idx="0">
                  <c:v>1</c:v>
                </c:pt>
                <c:pt idx="1">
                  <c:v>36</c:v>
                </c:pt>
                <c:pt idx="2">
                  <c:v>144</c:v>
                </c:pt>
                <c:pt idx="3">
                  <c:v>432</c:v>
                </c:pt>
                <c:pt idx="4">
                  <c:v>144</c:v>
                </c:pt>
                <c:pt idx="5">
                  <c:v>432</c:v>
                </c:pt>
              </c:numCache>
            </c:numRef>
          </c:val>
          <c:extLst>
            <c:ext xmlns:c16="http://schemas.microsoft.com/office/drawing/2014/chart" uri="{C3380CC4-5D6E-409C-BE32-E72D297353CC}">
              <c16:uniqueId val="{00000000-EC99-4841-BC43-BA5967664309}"/>
            </c:ext>
          </c:extLst>
        </c:ser>
        <c:ser>
          <c:idx val="1"/>
          <c:order val="1"/>
          <c:tx>
            <c:strRef>
              <c:f>Sheet2!$C$20</c:f>
              <c:strCache>
                <c:ptCount val="1"/>
                <c:pt idx="0">
                  <c:v>New Vector Limit</c:v>
                </c:pt>
              </c:strCache>
            </c:strRef>
          </c:tx>
          <c:spPr>
            <a:gradFill flip="none" rotWithShape="1">
              <a:gsLst>
                <a:gs pos="0">
                  <a:srgbClr val="C03BC4"/>
                </a:gs>
                <a:gs pos="100000">
                  <a:srgbClr val="0078D4"/>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Sheet2!$C$21:$C$26</c:f>
              <c:numCache>
                <c:formatCode>General</c:formatCode>
                <c:ptCount val="6"/>
                <c:pt idx="0">
                  <c:v>5</c:v>
                </c:pt>
                <c:pt idx="1">
                  <c:v>420</c:v>
                </c:pt>
                <c:pt idx="2">
                  <c:v>1800</c:v>
                </c:pt>
                <c:pt idx="3">
                  <c:v>3600</c:v>
                </c:pt>
                <c:pt idx="4">
                  <c:v>1800</c:v>
                </c:pt>
                <c:pt idx="5">
                  <c:v>3600</c:v>
                </c:pt>
              </c:numCache>
            </c:numRef>
          </c:val>
          <c:extLst>
            <c:ext xmlns:c16="http://schemas.microsoft.com/office/drawing/2014/chart" uri="{C3380CC4-5D6E-409C-BE32-E72D297353CC}">
              <c16:uniqueId val="{00000001-EC99-4841-BC43-BA5967664309}"/>
            </c:ext>
          </c:extLst>
        </c:ser>
        <c:dLbls>
          <c:showLegendKey val="0"/>
          <c:showVal val="0"/>
          <c:showCatName val="0"/>
          <c:showSerName val="0"/>
          <c:showPercent val="0"/>
          <c:showBubbleSize val="0"/>
        </c:dLbls>
        <c:gapWidth val="21"/>
        <c:overlap val="11"/>
        <c:axId val="140111248"/>
        <c:axId val="140112688"/>
      </c:barChart>
      <c:catAx>
        <c:axId val="1401112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ja-JP" sz="1200" b="0" i="0" u="none" strike="noStrike" kern="1200" baseline="0">
                <a:solidFill>
                  <a:schemeClr val="tx1"/>
                </a:solidFill>
                <a:latin typeface="+mn-lt"/>
                <a:ea typeface="+mn-ea"/>
                <a:cs typeface="+mn-cs"/>
              </a:defRPr>
            </a:pPr>
            <a:endParaRPr lang="en-US"/>
          </a:p>
        </c:txPr>
        <c:crossAx val="140112688"/>
        <c:crosses val="autoZero"/>
        <c:auto val="1"/>
        <c:lblAlgn val="ctr"/>
        <c:lblOffset val="100"/>
        <c:noMultiLvlLbl val="0"/>
      </c:catAx>
      <c:valAx>
        <c:axId val="140112688"/>
        <c:scaling>
          <c:orientation val="minMax"/>
          <c:max val="3700"/>
          <c:min val="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ja-JP" sz="1200" b="0" i="0" u="none" strike="noStrike" kern="1200" cap="all" baseline="0">
                    <a:solidFill>
                      <a:schemeClr val="tx1"/>
                    </a:solidFill>
                    <a:latin typeface="+mj-lt"/>
                    <a:ea typeface="+mn-ea"/>
                    <a:cs typeface="+mn-cs"/>
                  </a:defRPr>
                </a:pPr>
                <a:r>
                  <a:rPr lang="en-US" b="0" cap="none" baseline="0">
                    <a:latin typeface="+mj-lt"/>
                  </a:rPr>
                  <a:t>Total vector limit (GB/service)</a:t>
                </a:r>
              </a:p>
            </c:rich>
          </c:tx>
          <c:layout>
            <c:manualLayout>
              <c:xMode val="edge"/>
              <c:yMode val="edge"/>
              <c:x val="3.5756706876779037E-2"/>
              <c:y val="5.4801729865215955E-2"/>
            </c:manualLayout>
          </c:layout>
          <c:overlay val="0"/>
          <c:spPr>
            <a:noFill/>
            <a:ln>
              <a:noFill/>
            </a:ln>
            <a:effectLst/>
          </c:spPr>
          <c:txPr>
            <a:bodyPr rot="-5400000" spcFirstLastPara="1" vertOverflow="ellipsis" vert="horz" wrap="square" anchor="ctr" anchorCtr="1"/>
            <a:lstStyle/>
            <a:p>
              <a:pPr>
                <a:defRPr lang="ja-JP" sz="1200" b="0" i="0" u="none" strike="noStrike" kern="1200" cap="all" baseline="0">
                  <a:solidFill>
                    <a:schemeClr val="tx1"/>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200" b="0" i="0" u="none" strike="noStrike" kern="1200" baseline="0">
                <a:solidFill>
                  <a:schemeClr val="tx1"/>
                </a:solidFill>
                <a:latin typeface="+mn-lt"/>
                <a:ea typeface="+mn-ea"/>
                <a:cs typeface="+mn-cs"/>
              </a:defRPr>
            </a:pPr>
            <a:endParaRPr lang="en-US"/>
          </a:p>
        </c:txPr>
        <c:crossAx val="140111248"/>
        <c:crosses val="autoZero"/>
        <c:crossBetween val="between"/>
      </c:valAx>
      <c:spPr>
        <a:noFill/>
        <a:ln>
          <a:noFill/>
        </a:ln>
        <a:effectLst/>
      </c:spPr>
    </c:plotArea>
    <c:legend>
      <c:legendPos val="b"/>
      <c:layout>
        <c:manualLayout>
          <c:xMode val="edge"/>
          <c:yMode val="edge"/>
          <c:x val="0.29080714129315277"/>
          <c:y val="0.91122249759324925"/>
          <c:w val="0.56145725920024192"/>
          <c:h val="4.6932808940087549E-2"/>
        </c:manualLayout>
      </c:layout>
      <c:overlay val="0"/>
      <c:spPr>
        <a:noFill/>
        <a:ln>
          <a:noFill/>
        </a:ln>
        <a:effectLst/>
      </c:spPr>
      <c:txPr>
        <a:bodyPr rot="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4/22/25 3:29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20T23:55:51.027"/>
    </inkml:context>
    <inkml:brush xml:id="br0">
      <inkml:brushProperty name="width" value="0.1" units="cm"/>
      <inkml:brushProperty name="height" value="0.1" units="cm"/>
    </inkml:brush>
  </inkml:definitions>
  <inkml:trace contextRef="#ctx0" brushRef="#br0">9562 2503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4/22/25 3:29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icrosoft.sharepoint.com/:p:/t/EventSessionUploads/ETBI2pK5v7hDvH2vlQZ2WnQBQdCgziR7rnSQYpw7asrNHQ?e=WpsQvZ"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our session on building production-ready RAG applications with Azure AI Search! I'm ____, from the ___ team, and I'm excited to be in ____ today.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4/22/25 3:29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B102-0856-59BF-3C54-0048360E8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AA1E1-62CF-BAFB-8F0F-0F3736B58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C6714-12A8-FF2D-341C-315D96CC2140}"/>
              </a:ext>
            </a:extLst>
          </p:cNvPr>
          <p:cNvSpPr>
            <a:spLocks noGrp="1"/>
          </p:cNvSpPr>
          <p:nvPr>
            <p:ph type="body" idx="1"/>
          </p:nvPr>
        </p:nvSpPr>
        <p:spPr/>
        <p:txBody>
          <a:bodyPr/>
          <a:lstStyle/>
          <a:p>
            <a:r>
              <a:rPr lang="en-US"/>
              <a:t>First, let's step back and make sure we all understand vector embeddings, since we'll need to use vectors for both indexing and searching.</a:t>
            </a:r>
          </a:p>
        </p:txBody>
      </p:sp>
      <p:sp>
        <p:nvSpPr>
          <p:cNvPr id="4" name="Header Placeholder 3">
            <a:extLst>
              <a:ext uri="{FF2B5EF4-FFF2-40B4-BE49-F238E27FC236}">
                <a16:creationId xmlns:a16="http://schemas.microsoft.com/office/drawing/2014/main" id="{715D6D9A-4152-EB30-23DE-DA2D4E8D9DD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9371BA3-C230-5ED7-6D18-EFE206BD8DF5}"/>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C6DF35-EE82-2CB5-E71E-14F8EFFF41FE}"/>
              </a:ext>
            </a:extLst>
          </p:cNvPr>
          <p:cNvSpPr>
            <a:spLocks noGrp="1"/>
          </p:cNvSpPr>
          <p:nvPr>
            <p:ph type="dt" idx="12"/>
          </p:nvPr>
        </p:nvSpPr>
        <p:spPr/>
        <p:txBody>
          <a:bodyPr/>
          <a:lstStyle/>
          <a:p>
            <a:fld id="{E2F19A73-88F5-4B80-A929-CF8E66EE5449}" type="datetime8">
              <a:rPr lang="en-US" smtClean="0"/>
              <a:t>4/22/25 3:29 PM</a:t>
            </a:fld>
            <a:endParaRPr lang="en-US"/>
          </a:p>
        </p:txBody>
      </p:sp>
      <p:sp>
        <p:nvSpPr>
          <p:cNvPr id="7" name="Slide Number Placeholder 6">
            <a:extLst>
              <a:ext uri="{FF2B5EF4-FFF2-40B4-BE49-F238E27FC236}">
                <a16:creationId xmlns:a16="http://schemas.microsoft.com/office/drawing/2014/main" id="{D6700472-80EE-E40D-EA7B-86942A90CB53}"/>
              </a:ext>
            </a:extLst>
          </p:cNvPr>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89458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A0D68-1CFA-45E8-D3E9-AE6ECC634E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1995FC-AD1D-0832-C285-D7BF3A2641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F3D45-7B58-5B98-DD28-0B843C91639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We're focusing on the RAG approach in this session, as it's the most popular and cost-effective of the options.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Let's walk through a simple RAG flow.</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First, the user asks a question. We use that question to search a knowledge base, and get back the top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then concatenate the user question with the search results, and send both of those to an LLM, with a system prompt that tells it to answer according to the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get an accurate answer back that includes citations pointing at the results.</a:t>
            </a:r>
          </a:p>
        </p:txBody>
      </p:sp>
      <p:sp>
        <p:nvSpPr>
          <p:cNvPr id="4" name="Header Placeholder 3">
            <a:extLst>
              <a:ext uri="{FF2B5EF4-FFF2-40B4-BE49-F238E27FC236}">
                <a16:creationId xmlns:a16="http://schemas.microsoft.com/office/drawing/2014/main" id="{967935E8-9EA3-3DE6-BF7B-CD2A0C796B18}"/>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9B28EF1C-36A0-9251-4DFF-BF0C35DE0B7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822AB0C-C098-7099-B194-1BA33BA9C974}"/>
              </a:ext>
            </a:extLst>
          </p:cNvPr>
          <p:cNvSpPr>
            <a:spLocks noGrp="1"/>
          </p:cNvSpPr>
          <p:nvPr>
            <p:ph type="dt" idx="12"/>
          </p:nvPr>
        </p:nvSpPr>
        <p:spPr/>
        <p:txBody>
          <a:bodyPr/>
          <a:lstStyle/>
          <a:p>
            <a:fld id="{9427A7F7-BB1E-479D-AFAA-B52F4D0C99F2}" type="datetime8">
              <a:rPr lang="en-US" smtClean="0"/>
              <a:t>4/22/25 3:29 PM</a:t>
            </a:fld>
            <a:endParaRPr lang="en-US"/>
          </a:p>
        </p:txBody>
      </p:sp>
      <p:sp>
        <p:nvSpPr>
          <p:cNvPr id="7" name="Slide Number Placeholder 6">
            <a:extLst>
              <a:ext uri="{FF2B5EF4-FFF2-40B4-BE49-F238E27FC236}">
                <a16:creationId xmlns:a16="http://schemas.microsoft.com/office/drawing/2014/main" id="{95553EF0-8495-9656-57DB-2D94E8AE6A99}"/>
              </a:ext>
            </a:extLst>
          </p:cNvPr>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44179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BE7ED-BD9E-7858-5406-BD1B078C6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63AEE-EC49-135C-1B27-CAD2A29B8B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3827A-5F34-78F3-FCBA-147F42F431D3}"/>
              </a:ext>
            </a:extLst>
          </p:cNvPr>
          <p:cNvSpPr>
            <a:spLocks noGrp="1"/>
          </p:cNvSpPr>
          <p:nvPr>
            <p:ph type="body" idx="1"/>
          </p:nvPr>
        </p:nvSpPr>
        <p:spPr/>
        <p:txBody>
          <a:bodyPr/>
          <a:lstStyle/>
          <a:p>
            <a:r>
              <a:rPr lang="en-US"/>
              <a:t>When we build a RAG application, there are three main ingredients that affect the quality:</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We need powerful search functionality, to be able to search massive data sets. For optimal results, we need hybrid search, a combination of vector search and full text search.</a:t>
            </a:r>
          </a:p>
          <a:p>
            <a:pPr marL="171450" indent="-171450">
              <a:buFont typeface="Arial" panose="020B0604020202020204" pitchFamily="34" charset="0"/>
              <a:buChar char="•"/>
            </a:pPr>
            <a:r>
              <a:rPr lang="en-US"/>
              <a:t>We need well prepared data in our search index. The document chunks should be a reasonable size, not too big, not too small, and the vectors should be high signal, low noise.</a:t>
            </a:r>
          </a:p>
          <a:p>
            <a:pPr marL="171450" indent="-171450">
              <a:buFont typeface="Arial" panose="020B0604020202020204" pitchFamily="34" charset="0"/>
              <a:buChar char="•"/>
            </a:pPr>
            <a:r>
              <a:rPr lang="en-US"/>
              <a:t>We need a frontier level LLM that can adhere to the system prompt, stay on-topic, and ideally support function calling for use in the query rewriting stage.</a:t>
            </a:r>
          </a:p>
          <a:p>
            <a:endParaRPr lang="en-US"/>
          </a:p>
          <a:p>
            <a:r>
              <a:rPr lang="en-US"/>
              <a:t>We're going to dive into these components today, to share everything we've learned about building high quality RAG applications.</a:t>
            </a:r>
          </a:p>
        </p:txBody>
      </p:sp>
      <p:sp>
        <p:nvSpPr>
          <p:cNvPr id="4" name="Header Placeholder 3">
            <a:extLst>
              <a:ext uri="{FF2B5EF4-FFF2-40B4-BE49-F238E27FC236}">
                <a16:creationId xmlns:a16="http://schemas.microsoft.com/office/drawing/2014/main" id="{9701433E-0ED2-F2CB-27A6-C61EEC765CF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55B4D07-4482-786C-F317-AB9FA7A909A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9AB761-C848-F0D9-4365-346D9D3B1490}"/>
              </a:ext>
            </a:extLst>
          </p:cNvPr>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a:extLst>
              <a:ext uri="{FF2B5EF4-FFF2-40B4-BE49-F238E27FC236}">
                <a16:creationId xmlns:a16="http://schemas.microsoft.com/office/drawing/2014/main" id="{9A5E7FD7-A2FC-B83A-BC66-82216FB5F364}"/>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63557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4346A-70A1-0D07-2BF3-02931EFB5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9F55CD-248B-DBC9-60AA-98EC997B2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DE8E81-E93C-1330-B051-D47D16323DC8}"/>
              </a:ext>
            </a:extLst>
          </p:cNvPr>
          <p:cNvSpPr>
            <a:spLocks noGrp="1"/>
          </p:cNvSpPr>
          <p:nvPr>
            <p:ph type="body" idx="1"/>
          </p:nvPr>
        </p:nvSpPr>
        <p:spPr/>
        <p:txBody>
          <a:bodyPr/>
          <a:lstStyle/>
          <a:p>
            <a:r>
              <a:rPr lang="en-US"/>
              <a:t>First, let's step back and make sure we all understand vector embeddings, since we'll need to use vectors for both indexing and searching.</a:t>
            </a:r>
          </a:p>
        </p:txBody>
      </p:sp>
      <p:sp>
        <p:nvSpPr>
          <p:cNvPr id="4" name="Header Placeholder 3">
            <a:extLst>
              <a:ext uri="{FF2B5EF4-FFF2-40B4-BE49-F238E27FC236}">
                <a16:creationId xmlns:a16="http://schemas.microsoft.com/office/drawing/2014/main" id="{3266ECC1-2A0D-0F01-80B3-17B0BC6330C4}"/>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3D60EFC-3AC8-5DA4-3A8B-EC289C626767}"/>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0C25009-C38E-F12E-00F3-DCCF17BC4C92}"/>
              </a:ext>
            </a:extLst>
          </p:cNvPr>
          <p:cNvSpPr>
            <a:spLocks noGrp="1"/>
          </p:cNvSpPr>
          <p:nvPr>
            <p:ph type="dt" idx="12"/>
          </p:nvPr>
        </p:nvSpPr>
        <p:spPr/>
        <p:txBody>
          <a:bodyPr/>
          <a:lstStyle/>
          <a:p>
            <a:fld id="{E2F19A73-88F5-4B80-A929-CF8E66EE5449}" type="datetime8">
              <a:rPr lang="en-US" smtClean="0"/>
              <a:t>4/22/25 3:29 PM</a:t>
            </a:fld>
            <a:endParaRPr lang="en-US"/>
          </a:p>
        </p:txBody>
      </p:sp>
      <p:sp>
        <p:nvSpPr>
          <p:cNvPr id="7" name="Slide Number Placeholder 6">
            <a:extLst>
              <a:ext uri="{FF2B5EF4-FFF2-40B4-BE49-F238E27FC236}">
                <a16:creationId xmlns:a16="http://schemas.microsoft.com/office/drawing/2014/main" id="{7063B4CF-2798-78A9-E77E-77787B7249D1}"/>
              </a:ext>
            </a:extLst>
          </p:cNvPr>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38293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FC7AC-B5A0-6F36-99D6-19BA9128A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D5CDFA-4B6C-C207-F55A-980CA11F3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45AF28-B47C-8D7F-4290-861E246D8074}"/>
              </a:ext>
            </a:extLst>
          </p:cNvPr>
          <p:cNvSpPr>
            <a:spLocks noGrp="1"/>
          </p:cNvSpPr>
          <p:nvPr>
            <p:ph type="body" idx="1"/>
          </p:nvPr>
        </p:nvSpPr>
        <p:spPr/>
        <p:txBody>
          <a:bodyPr/>
          <a:lstStyle/>
          <a:p>
            <a:r>
              <a:rPr lang="en-US"/>
              <a:t>Let's wrap things up!</a:t>
            </a:r>
          </a:p>
        </p:txBody>
      </p:sp>
      <p:sp>
        <p:nvSpPr>
          <p:cNvPr id="4" name="Header Placeholder 3">
            <a:extLst>
              <a:ext uri="{FF2B5EF4-FFF2-40B4-BE49-F238E27FC236}">
                <a16:creationId xmlns:a16="http://schemas.microsoft.com/office/drawing/2014/main" id="{48BA7696-C0B8-7CB8-8A70-3EF9A099B38F}"/>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6CD76880-A69A-45DF-4E1F-15637606FD0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3597B8C-F2A3-5635-9390-7B305FC94C19}"/>
              </a:ext>
            </a:extLst>
          </p:cNvPr>
          <p:cNvSpPr>
            <a:spLocks noGrp="1"/>
          </p:cNvSpPr>
          <p:nvPr>
            <p:ph type="dt" idx="12"/>
          </p:nvPr>
        </p:nvSpPr>
        <p:spPr/>
        <p:txBody>
          <a:bodyPr/>
          <a:lstStyle/>
          <a:p>
            <a:fld id="{E2F19A73-88F5-4B80-A929-CF8E66EE5449}" type="datetime8">
              <a:rPr lang="en-US" smtClean="0"/>
              <a:t>4/22/25 3:29 PM</a:t>
            </a:fld>
            <a:endParaRPr lang="en-US"/>
          </a:p>
        </p:txBody>
      </p:sp>
      <p:sp>
        <p:nvSpPr>
          <p:cNvPr id="7" name="Slide Number Placeholder 6">
            <a:extLst>
              <a:ext uri="{FF2B5EF4-FFF2-40B4-BE49-F238E27FC236}">
                <a16:creationId xmlns:a16="http://schemas.microsoft.com/office/drawing/2014/main" id="{535B76C9-EECB-4B4D-4D4E-6FDA21A20818}"/>
              </a:ext>
            </a:extLst>
          </p:cNvPr>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0849458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put our RAG app into production, we need to run evaluations to make sure the answers are high enough quality.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99725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34549-F5F6-D73A-3642-CDF9325F3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BB1C7-B10E-DD40-618B-2DC25C6CC7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79D3EA-34ED-E3BE-CFB2-DC5B2C0645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14F7A44-C858-6371-49E9-A43F57D05368}"/>
              </a:ext>
            </a:extLst>
          </p:cNvPr>
          <p:cNvSpPr>
            <a:spLocks noGrp="1"/>
          </p:cNvSpPr>
          <p:nvPr>
            <p:ph type="sldNum" sz="quarter" idx="5"/>
          </p:nvPr>
        </p:nvSpPr>
        <p:spPr/>
        <p:txBody>
          <a:bodyPr/>
          <a:lstStyle/>
          <a:p>
            <a:fld id="{9A859BAB-C71C-5948-B622-39FF4D2AFBDC}" type="slidenum">
              <a:rPr lang="en-US" smtClean="0"/>
              <a:t>21</a:t>
            </a:fld>
            <a:endParaRPr lang="en-US"/>
          </a:p>
        </p:txBody>
      </p:sp>
    </p:spTree>
    <p:extLst>
      <p:ext uri="{BB962C8B-B14F-4D97-AF65-F5344CB8AC3E}">
        <p14:creationId xmlns:p14="http://schemas.microsoft.com/office/powerpoint/2010/main" val="136507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22</a:t>
            </a:fld>
            <a:endParaRPr lang="en-US"/>
          </a:p>
        </p:txBody>
      </p:sp>
    </p:spTree>
    <p:extLst>
      <p:ext uri="{BB962C8B-B14F-4D97-AF65-F5344CB8AC3E}">
        <p14:creationId xmlns:p14="http://schemas.microsoft.com/office/powerpoint/2010/main" val="689976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23</a:t>
            </a:fld>
            <a:endParaRPr lang="en-US"/>
          </a:p>
        </p:txBody>
      </p:sp>
    </p:spTree>
    <p:extLst>
      <p:ext uri="{BB962C8B-B14F-4D97-AF65-F5344CB8AC3E}">
        <p14:creationId xmlns:p14="http://schemas.microsoft.com/office/powerpoint/2010/main" val="1806663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24</a:t>
            </a:fld>
            <a:endParaRPr lang="en-US"/>
          </a:p>
        </p:txBody>
      </p:sp>
    </p:spTree>
    <p:extLst>
      <p:ext uri="{BB962C8B-B14F-4D97-AF65-F5344CB8AC3E}">
        <p14:creationId xmlns:p14="http://schemas.microsoft.com/office/powerpoint/2010/main" val="1588481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start off today with an introduction to RAG and an overview of vector embeddings and vector search. Then we'll see how to use Azure AI Search for state-of-the-art retrieval, how to setup the optimal data ingestion pipeline, and finally, how to evaluate answer quality and productionize your application.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23673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6E403-4EC8-DD06-2ECE-1E76C654D8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7222CF-DE51-D86B-11D2-D101F9F8D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A74C23-507B-2134-0946-0EA728ED03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6A942F-37DA-3063-9BB7-B69983EC2DA8}"/>
              </a:ext>
            </a:extLst>
          </p:cNvPr>
          <p:cNvSpPr>
            <a:spLocks noGrp="1"/>
          </p:cNvSpPr>
          <p:nvPr>
            <p:ph type="sldNum" sz="quarter" idx="5"/>
          </p:nvPr>
        </p:nvSpPr>
        <p:spPr/>
        <p:txBody>
          <a:bodyPr/>
          <a:lstStyle/>
          <a:p>
            <a:fld id="{9A859BAB-C71C-5948-B622-39FF4D2AFBDC}" type="slidenum">
              <a:rPr lang="en-US" smtClean="0"/>
              <a:t>25</a:t>
            </a:fld>
            <a:endParaRPr lang="en-US"/>
          </a:p>
        </p:txBody>
      </p:sp>
    </p:spTree>
    <p:extLst>
      <p:ext uri="{BB962C8B-B14F-4D97-AF65-F5344CB8AC3E}">
        <p14:creationId xmlns:p14="http://schemas.microsoft.com/office/powerpoint/2010/main" val="3114654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66D3E-D908-F691-6734-6432E9D37E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3E67D-7336-1F51-064C-0F9915CB23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47164-57ED-A0E1-3C0E-C93A83A2F24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3B40E3-B9F7-1FBB-6DE6-5C07CF68C22B}"/>
              </a:ext>
            </a:extLst>
          </p:cNvPr>
          <p:cNvSpPr>
            <a:spLocks noGrp="1"/>
          </p:cNvSpPr>
          <p:nvPr>
            <p:ph type="sldNum" sz="quarter" idx="5"/>
          </p:nvPr>
        </p:nvSpPr>
        <p:spPr/>
        <p:txBody>
          <a:bodyPr/>
          <a:lstStyle/>
          <a:p>
            <a:fld id="{9A859BAB-C71C-5948-B622-39FF4D2AFBDC}" type="slidenum">
              <a:rPr lang="en-US" smtClean="0"/>
              <a:t>26</a:t>
            </a:fld>
            <a:endParaRPr lang="en-US"/>
          </a:p>
        </p:txBody>
      </p:sp>
    </p:spTree>
    <p:extLst>
      <p:ext uri="{BB962C8B-B14F-4D97-AF65-F5344CB8AC3E}">
        <p14:creationId xmlns:p14="http://schemas.microsoft.com/office/powerpoint/2010/main" val="2562068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78963-34CF-448B-2276-53AEF2C95A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87E4E7-17DD-7965-912C-5122F1F872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49E369-1767-0BCE-6B38-BBF04F2EA4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68C1B0E-7059-7853-7EA6-FE1F53E29573}"/>
              </a:ext>
            </a:extLst>
          </p:cNvPr>
          <p:cNvSpPr>
            <a:spLocks noGrp="1"/>
          </p:cNvSpPr>
          <p:nvPr>
            <p:ph type="sldNum" sz="quarter" idx="5"/>
          </p:nvPr>
        </p:nvSpPr>
        <p:spPr/>
        <p:txBody>
          <a:bodyPr/>
          <a:lstStyle/>
          <a:p>
            <a:fld id="{9A859BAB-C71C-5948-B622-39FF4D2AFBDC}" type="slidenum">
              <a:rPr lang="en-US" smtClean="0"/>
              <a:t>27</a:t>
            </a:fld>
            <a:endParaRPr lang="en-US"/>
          </a:p>
        </p:txBody>
      </p:sp>
    </p:spTree>
    <p:extLst>
      <p:ext uri="{BB962C8B-B14F-4D97-AF65-F5344CB8AC3E}">
        <p14:creationId xmlns:p14="http://schemas.microsoft.com/office/powerpoint/2010/main" val="2552724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B80A5-2326-1DAE-7F47-4F0FD635D2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81D80-8AAD-70AF-5AA7-C50D5E2761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F18E78-F641-6475-74FF-69C6DDC9B4BB}"/>
              </a:ext>
            </a:extLst>
          </p:cNvPr>
          <p:cNvSpPr>
            <a:spLocks noGrp="1"/>
          </p:cNvSpPr>
          <p:nvPr>
            <p:ph type="body" idx="1"/>
          </p:nvPr>
        </p:nvSpPr>
        <p:spPr/>
        <p:txBody>
          <a:bodyPr/>
          <a:lstStyle/>
          <a:p>
            <a:r>
              <a:rPr lang="en-US"/>
              <a:t>Before we put our RAG app into production, we need to run evaluations to make sure the answers are high enough quality.</a:t>
            </a:r>
          </a:p>
        </p:txBody>
      </p:sp>
      <p:sp>
        <p:nvSpPr>
          <p:cNvPr id="4" name="Header Placeholder 3">
            <a:extLst>
              <a:ext uri="{FF2B5EF4-FFF2-40B4-BE49-F238E27FC236}">
                <a16:creationId xmlns:a16="http://schemas.microsoft.com/office/drawing/2014/main" id="{9EAC26D4-4BC6-73DD-0310-4277D097390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8C7ED3E-E1B1-97FB-EE78-F70F573F2CC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017026B-D9C1-54CF-5878-0F8B44916C9B}"/>
              </a:ext>
            </a:extLst>
          </p:cNvPr>
          <p:cNvSpPr>
            <a:spLocks noGrp="1"/>
          </p:cNvSpPr>
          <p:nvPr>
            <p:ph type="dt" idx="1"/>
          </p:nvPr>
        </p:nvSpPr>
        <p:spPr/>
        <p:txBody>
          <a:bodyPr/>
          <a:lstStyle/>
          <a:p>
            <a:fld id="{386CE63F-9E7F-4C04-9D0D-FCA25A8E9E86}" type="datetime8">
              <a:rPr lang="en-US" smtClean="0"/>
              <a:t>4/23/25 11:23 AM</a:t>
            </a:fld>
            <a:endParaRPr lang="en-US"/>
          </a:p>
        </p:txBody>
      </p:sp>
      <p:sp>
        <p:nvSpPr>
          <p:cNvPr id="7" name="Slide Number Placeholder 6">
            <a:extLst>
              <a:ext uri="{FF2B5EF4-FFF2-40B4-BE49-F238E27FC236}">
                <a16:creationId xmlns:a16="http://schemas.microsoft.com/office/drawing/2014/main" id="{CE5CB0EF-349A-CF56-5EFB-2F45CF5D7646}"/>
              </a:ext>
            </a:extLst>
          </p:cNvPr>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10539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B748-139F-6166-087F-DC5B023C9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50261-35D6-3246-523B-40EF224A2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406D9-3F72-293C-2A69-8E4951ACAD11}"/>
              </a:ext>
            </a:extLst>
          </p:cNvPr>
          <p:cNvSpPr>
            <a:spLocks noGrp="1"/>
          </p:cNvSpPr>
          <p:nvPr>
            <p:ph type="body" idx="1"/>
          </p:nvPr>
        </p:nvSpPr>
        <p:spPr/>
        <p:txBody>
          <a:bodyPr/>
          <a:lstStyle/>
          <a:p>
            <a:pPr>
              <a:buFont typeface="Arial"/>
              <a:buChar char="•"/>
            </a:pPr>
            <a:r>
              <a:rPr lang="en-US"/>
              <a:t>Azure AI Search is a comprehensive search solution and includes features built specifically with RAG applications in mind. Azure AI Search integerated with all the popular open source orchestrations like Langchain, Llamaindex, Semantic Kernel, as well as Azure services like Azure OpenAI and Azure AI Studio. Basically, wherever you are building your RAG apps, you can use Azure AI Search.</a:t>
            </a:r>
          </a:p>
          <a:p>
            <a:pPr>
              <a:buFont typeface="Arial"/>
              <a:buChar char="•"/>
            </a:pPr>
            <a:endParaRPr lang="en-US"/>
          </a:p>
          <a:p>
            <a:pPr>
              <a:buFont typeface="Arial"/>
              <a:buChar char="•"/>
            </a:pPr>
            <a:r>
              <a:rPr lang="en-US"/>
              <a:t>AI Search introduced vector search a year ago, and it's generally available to everyone. Let's walk through a few examples that show it in action.</a:t>
            </a:r>
            <a:endParaRPr lang="en-US" sz="850">
              <a:cs typeface="Segoe UI"/>
            </a:endParaRPr>
          </a:p>
          <a:p>
            <a:pPr>
              <a:buFont typeface="Arial"/>
              <a:buChar char="•"/>
            </a:pPr>
            <a:endParaRPr lang="en-US" sz="850">
              <a:cs typeface="Segoe UI"/>
            </a:endParaRPr>
          </a:p>
          <a:p>
            <a:pPr>
              <a:buFont typeface="Arial"/>
              <a:buChar char="•"/>
            </a:pPr>
            <a:r>
              <a:rPr lang="en-US" sz="850">
                <a:cs typeface="Segoe UI"/>
              </a:rPr>
              <a:t>DEMO script: </a:t>
            </a:r>
          </a:p>
          <a:p>
            <a:pPr>
              <a:buFont typeface="Arial"/>
              <a:buChar char="•"/>
            </a:pPr>
            <a:r>
              <a:rPr lang="en-US" sz="850">
                <a:cs typeface="Segoe UI"/>
              </a:rPr>
              <a:t> Clear the notebook cells.</a:t>
            </a:r>
          </a:p>
          <a:p>
            <a:pPr>
              <a:buFont typeface="Arial"/>
              <a:buChar char="•"/>
            </a:pPr>
            <a:r>
              <a:rPr lang="en-US" sz="850">
                <a:cs typeface="Segoe UI"/>
              </a:rPr>
              <a:t>Go through the notebook, cell by cell, explaining each cell</a:t>
            </a:r>
          </a:p>
        </p:txBody>
      </p:sp>
      <p:sp>
        <p:nvSpPr>
          <p:cNvPr id="4" name="Header Placeholder 3">
            <a:extLst>
              <a:ext uri="{FF2B5EF4-FFF2-40B4-BE49-F238E27FC236}">
                <a16:creationId xmlns:a16="http://schemas.microsoft.com/office/drawing/2014/main" id="{E07FA5E7-D38D-1274-3778-A51166ECFD8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2B316A5-A4C9-07CE-3D04-68575040723E}"/>
              </a:ext>
            </a:extLst>
          </p:cNvPr>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53D095C-80A4-A50E-4298-C9FE0013017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4/22/25 3:29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804D32C-857B-2326-F992-000D7B71EC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6796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BDAFD-A597-1A11-E9C5-27A92D964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3B2B7-2A07-F64C-12BB-51E7C89F0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089510-01EA-2026-3834-9B453260B4F3}"/>
              </a:ext>
            </a:extLst>
          </p:cNvPr>
          <p:cNvSpPr>
            <a:spLocks noGrp="1"/>
          </p:cNvSpPr>
          <p:nvPr>
            <p:ph type="body" idx="1"/>
          </p:nvPr>
        </p:nvSpPr>
        <p:spPr/>
        <p:txBody>
          <a:bodyPr/>
          <a:lstStyle/>
          <a:p>
            <a:r>
              <a:rPr lang="en-US" sz="850">
                <a:latin typeface="Segoe UI"/>
                <a:cs typeface="Segoe UI"/>
              </a:rPr>
              <a:t>Aure AI search supports two different vector retrieval strategies. One is approximate nearest neighbor search, or ANN search. This will give you a fast and scalable retrieval strategy. When we use an index for retrieval, we are trading off perfect recall for performance. These are approximate techniques, and in this case we use a well-known approach called HNSW (Hierarchical Navegable Small Worlds).</a:t>
            </a:r>
            <a:endParaRPr lang="en-US"/>
          </a:p>
          <a:p>
            <a:r>
              <a:rPr lang="en-US" sz="850">
                <a:latin typeface="Segoe UI"/>
                <a:cs typeface="Segoe UI"/>
              </a:rPr>
              <a:t>Think of it as a probabilistic data structure that builds a graph-type thing, and it allows us to answer questions very fast with a good performance recall trade-off. </a:t>
            </a:r>
            <a:endParaRPr lang="en-US" sz="850">
              <a:cs typeface="Segoe UI"/>
            </a:endParaRPr>
          </a:p>
          <a:p>
            <a:r>
              <a:rPr lang="en-US" sz="850">
                <a:latin typeface="Segoe UI"/>
                <a:cs typeface="Segoe UI"/>
              </a:rPr>
              <a:t>We pick good defaults, so you typically don't have to worry about this. But if you actually know what HNSW means and you want to dig into the details, we also give you access to all the parameters so you can fine-tune exactly what we do. </a:t>
            </a:r>
            <a:endParaRPr lang="en-US" sz="850">
              <a:cs typeface="Segoe UI"/>
            </a:endParaRPr>
          </a:p>
          <a:p>
            <a:r>
              <a:rPr lang="en-US" sz="850">
                <a:latin typeface="Segoe UI"/>
                <a:cs typeface="Segoe UI"/>
              </a:rPr>
              <a:t>In some other cases, actually it's useful to scan vectors exhaustively, comparing each one of them by computing the distance. </a:t>
            </a:r>
            <a:endParaRPr lang="en-US" sz="850">
              <a:cs typeface="Segoe UI"/>
            </a:endParaRPr>
          </a:p>
          <a:p>
            <a:r>
              <a:rPr lang="en-US" sz="850">
                <a:latin typeface="Segoe UI"/>
                <a:cs typeface="Segoe UI"/>
              </a:rPr>
              <a:t>This is typically used to compute a recall base because if you exhaustively review all the vectors, then your recall is perfect, so you can compute the difference between that and your particular scenario. Then there are some corner cases, a very large-scale, and multi-tenancy situations where it actually can be faster to use exhaustive retrieval when your filter selectivity is very high. </a:t>
            </a:r>
            <a:endParaRPr lang="en-US" sz="850">
              <a:cs typeface="Segoe UI"/>
            </a:endParaRPr>
          </a:p>
          <a:p>
            <a:endParaRPr lang="en-US" sz="850">
              <a:cs typeface="Segoe UI"/>
            </a:endParaRPr>
          </a:p>
          <a:p>
            <a:r>
              <a:rPr lang="en-US" sz="850">
                <a:cs typeface="Segoe UI"/>
              </a:rPr>
              <a:t>// Dont do the demo here, assuming you did it on previous slide!</a:t>
            </a:r>
          </a:p>
        </p:txBody>
      </p:sp>
      <p:sp>
        <p:nvSpPr>
          <p:cNvPr id="4" name="Header Placeholder 3">
            <a:extLst>
              <a:ext uri="{FF2B5EF4-FFF2-40B4-BE49-F238E27FC236}">
                <a16:creationId xmlns:a16="http://schemas.microsoft.com/office/drawing/2014/main" id="{A144B0B9-3276-D7DE-C46A-2B1317739AB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BE9D3F4-E19F-9611-3F8D-D07693E1AE5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26F631-801D-2393-06DE-FFEEBD830368}"/>
              </a:ext>
            </a:extLst>
          </p:cNvPr>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a:extLst>
              <a:ext uri="{FF2B5EF4-FFF2-40B4-BE49-F238E27FC236}">
                <a16:creationId xmlns:a16="http://schemas.microsoft.com/office/drawing/2014/main" id="{C6C16CBF-8295-9055-4DA1-1E4CF8B7DBC7}"/>
              </a:ext>
            </a:extLst>
          </p:cNvPr>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80369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5CAF-3257-C7EC-DD1E-6FF84200C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B771-1D37-AD6C-2999-C6445FDC3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D3248-0C42-E2BC-F543-4F9FCFEA3539}"/>
              </a:ext>
            </a:extLst>
          </p:cNvPr>
          <p:cNvSpPr>
            <a:spLocks noGrp="1"/>
          </p:cNvSpPr>
          <p:nvPr>
            <p:ph type="body" idx="1"/>
          </p:nvPr>
        </p:nvSpPr>
        <p:spPr/>
        <p:txBody>
          <a:bodyPr/>
          <a:lstStyle/>
          <a:p>
            <a:r>
              <a:rPr lang="en-US"/>
              <a:t>For optimal results, we need more than just vector search: we need a full hybrid search. That means that we do a vector search with the embedding, we do a full-text search with the keywords, we merge those results with an algorithm, and then finally, we apply a re-ranking model that sorts the results according to the user query. That re-ranking model is called "semantic ranker" in Azure AI search, and it's based on the same ranking technology used by Bing search. </a:t>
            </a:r>
          </a:p>
          <a:p>
            <a:endParaRPr lang="en-US"/>
          </a:p>
          <a:p>
            <a:r>
              <a:rPr lang="en-US"/>
              <a:t>// Demo: The best way to see the differences between search retrieval strategies is to see it for yourself. Let's go through this notebook.</a:t>
            </a:r>
          </a:p>
          <a:p>
            <a:r>
              <a:rPr lang="en-US"/>
              <a:t>// Run cells, explaining each one.</a:t>
            </a:r>
          </a:p>
        </p:txBody>
      </p:sp>
      <p:sp>
        <p:nvSpPr>
          <p:cNvPr id="4" name="Slide Number Placeholder 3">
            <a:extLst>
              <a:ext uri="{FF2B5EF4-FFF2-40B4-BE49-F238E27FC236}">
                <a16:creationId xmlns:a16="http://schemas.microsoft.com/office/drawing/2014/main" id="{ED605C30-AAB6-4CD5-193A-DD491F0C80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9353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5CAF-3257-C7EC-DD1E-6FF84200C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B771-1D37-AD6C-2999-C6445FDC3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D3248-0C42-E2BC-F543-4F9FCFEA3539}"/>
              </a:ext>
            </a:extLst>
          </p:cNvPr>
          <p:cNvSpPr>
            <a:spLocks noGrp="1"/>
          </p:cNvSpPr>
          <p:nvPr>
            <p:ph type="body" idx="1"/>
          </p:nvPr>
        </p:nvSpPr>
        <p:spPr/>
        <p:txBody>
          <a:bodyPr/>
          <a:lstStyle/>
          <a:p>
            <a:r>
              <a:rPr lang="en-US"/>
              <a:t>For optimal results, we need more than just vector search: we need a full hybrid search. That means that we do a vector search with the embedding, we do a full-text search with the keywords, we merge those results with an algorithm, and then finally, we apply a re-ranking model that sorts the results according to the user query. That re-ranking model is called "semantic ranker" in Azure AI search, and it's based on the same ranking technology used by Bing search. </a:t>
            </a:r>
          </a:p>
          <a:p>
            <a:endParaRPr lang="en-US"/>
          </a:p>
          <a:p>
            <a:r>
              <a:rPr lang="en-US"/>
              <a:t>// Demo: The best way to see the differences between search retrieval strategies is to see it for yourself. Let's go through this notebook.</a:t>
            </a:r>
          </a:p>
          <a:p>
            <a:r>
              <a:rPr lang="en-US"/>
              <a:t>// Run cells, explaining each one.</a:t>
            </a:r>
          </a:p>
        </p:txBody>
      </p:sp>
      <p:sp>
        <p:nvSpPr>
          <p:cNvPr id="4" name="Slide Number Placeholder 3">
            <a:extLst>
              <a:ext uri="{FF2B5EF4-FFF2-40B4-BE49-F238E27FC236}">
                <a16:creationId xmlns:a16="http://schemas.microsoft.com/office/drawing/2014/main" id="{ED605C30-AAB6-4CD5-193A-DD491F0C80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9353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3D84-64BF-D92B-40BE-4A43B568D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D4B9B-D044-8191-F4BC-F0972D608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2E5845-919F-D5C7-89DC-4F5905FAA6BC}"/>
              </a:ext>
            </a:extLst>
          </p:cNvPr>
          <p:cNvSpPr>
            <a:spLocks noGrp="1"/>
          </p:cNvSpPr>
          <p:nvPr>
            <p:ph type="body" idx="1"/>
          </p:nvPr>
        </p:nvSpPr>
        <p:spPr/>
        <p:txBody>
          <a:bodyPr/>
          <a:lstStyle/>
          <a:p>
            <a:r>
              <a:rPr lang="en-US"/>
              <a:t>Another benefit of the semantic ranking step is that it assigns each of the results a score from 0 to 4, with 0 being very poor match and 4 being the best match. If you find that your application is often finding low scored matches, which can often happen once you bring vector search into the mix, you can set a score threshold and filter out the matches with too low of a score.</a:t>
            </a:r>
          </a:p>
        </p:txBody>
      </p:sp>
      <p:sp>
        <p:nvSpPr>
          <p:cNvPr id="4" name="Header Placeholder 3">
            <a:extLst>
              <a:ext uri="{FF2B5EF4-FFF2-40B4-BE49-F238E27FC236}">
                <a16:creationId xmlns:a16="http://schemas.microsoft.com/office/drawing/2014/main" id="{2584940D-7104-D4D7-17C1-7D85636C33E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FF818F1-6728-E136-1E4A-C79B88000BC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A746F17-597F-0E1A-8E3F-3847E3056E05}"/>
              </a:ext>
            </a:extLst>
          </p:cNvPr>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a:extLst>
              <a:ext uri="{FF2B5EF4-FFF2-40B4-BE49-F238E27FC236}">
                <a16:creationId xmlns:a16="http://schemas.microsoft.com/office/drawing/2014/main" id="{80F4C23F-7D78-F775-1562-4A133DD1288A}"/>
              </a:ext>
            </a:extLst>
          </p:cNvPr>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086513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4F6A-96E8-3EAA-9507-0EF0DB953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7B517-2A88-6A8D-FF7B-2F869AB2A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0D434-D535-3B4F-EF9D-EC36314AD8B8}"/>
              </a:ext>
            </a:extLst>
          </p:cNvPr>
          <p:cNvSpPr>
            <a:spLocks noGrp="1"/>
          </p:cNvSpPr>
          <p:nvPr>
            <p:ph type="body" idx="1"/>
          </p:nvPr>
        </p:nvSpPr>
        <p:spPr/>
        <p:txBody>
          <a:bodyPr/>
          <a:lstStyle/>
          <a:p>
            <a:r>
              <a:rPr lang="en-US"/>
              <a:t>Let's wrap things up!</a:t>
            </a:r>
          </a:p>
        </p:txBody>
      </p:sp>
      <p:sp>
        <p:nvSpPr>
          <p:cNvPr id="4" name="Header Placeholder 3">
            <a:extLst>
              <a:ext uri="{FF2B5EF4-FFF2-40B4-BE49-F238E27FC236}">
                <a16:creationId xmlns:a16="http://schemas.microsoft.com/office/drawing/2014/main" id="{E167F33C-C40B-AA5A-51E3-57C727F8392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8F5551BD-1506-9506-7032-ACACC108365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BBFA818-7CC2-A874-8970-8F85ACC62954}"/>
              </a:ext>
            </a:extLst>
          </p:cNvPr>
          <p:cNvSpPr>
            <a:spLocks noGrp="1"/>
          </p:cNvSpPr>
          <p:nvPr>
            <p:ph type="dt" idx="12"/>
          </p:nvPr>
        </p:nvSpPr>
        <p:spPr/>
        <p:txBody>
          <a:bodyPr/>
          <a:lstStyle/>
          <a:p>
            <a:fld id="{E2F19A73-88F5-4B80-A929-CF8E66EE5449}" type="datetime8">
              <a:rPr lang="en-US" smtClean="0"/>
              <a:t>4/22/25 3:29 PM</a:t>
            </a:fld>
            <a:endParaRPr lang="en-US"/>
          </a:p>
        </p:txBody>
      </p:sp>
      <p:sp>
        <p:nvSpPr>
          <p:cNvPr id="7" name="Slide Number Placeholder 6">
            <a:extLst>
              <a:ext uri="{FF2B5EF4-FFF2-40B4-BE49-F238E27FC236}">
                <a16:creationId xmlns:a16="http://schemas.microsoft.com/office/drawing/2014/main" id="{4DB7FE45-F9A9-1928-6A00-8D8D32A6E6C2}"/>
              </a:ext>
            </a:extLst>
          </p:cNvPr>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62091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5641-DF5C-0242-0E12-C470F2A32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141BD-0C8C-6A34-0A49-710CF5F4E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C6357-36A1-EA67-1912-E1DED3257B0D}"/>
              </a:ext>
            </a:extLst>
          </p:cNvPr>
          <p:cNvSpPr>
            <a:spLocks noGrp="1"/>
          </p:cNvSpPr>
          <p:nvPr>
            <p:ph type="body" idx="1"/>
          </p:nvPr>
        </p:nvSpPr>
        <p:spPr/>
        <p:txBody>
          <a:bodyPr/>
          <a:lstStyle/>
          <a:p>
            <a:r>
              <a:rPr lang="en-US"/>
              <a:t>Let's talk about RAG, Retrieval-Augmented Generation. </a:t>
            </a:r>
          </a:p>
        </p:txBody>
      </p:sp>
      <p:sp>
        <p:nvSpPr>
          <p:cNvPr id="4" name="Header Placeholder 3">
            <a:extLst>
              <a:ext uri="{FF2B5EF4-FFF2-40B4-BE49-F238E27FC236}">
                <a16:creationId xmlns:a16="http://schemas.microsoft.com/office/drawing/2014/main" id="{B03F848D-EBB4-BFAC-47B9-2FC888867997}"/>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41B379E-995B-AD48-7D8A-79600A1E93E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D90844-28EA-D1DE-4FFD-858E76753951}"/>
              </a:ext>
            </a:extLst>
          </p:cNvPr>
          <p:cNvSpPr>
            <a:spLocks noGrp="1"/>
          </p:cNvSpPr>
          <p:nvPr>
            <p:ph type="dt" idx="12"/>
          </p:nvPr>
        </p:nvSpPr>
        <p:spPr/>
        <p:txBody>
          <a:bodyPr/>
          <a:lstStyle/>
          <a:p>
            <a:fld id="{E2F19A73-88F5-4B80-A929-CF8E66EE5449}" type="datetime8">
              <a:rPr lang="en-US" smtClean="0"/>
              <a:t>4/22/25 3:29 PM</a:t>
            </a:fld>
            <a:endParaRPr lang="en-US"/>
          </a:p>
        </p:txBody>
      </p:sp>
      <p:sp>
        <p:nvSpPr>
          <p:cNvPr id="7" name="Slide Number Placeholder 6">
            <a:extLst>
              <a:ext uri="{FF2B5EF4-FFF2-40B4-BE49-F238E27FC236}">
                <a16:creationId xmlns:a16="http://schemas.microsoft.com/office/drawing/2014/main" id="{F853ACF6-0632-E7BA-C5FC-E175ABEFD5EE}"/>
              </a:ext>
            </a:extLst>
          </p:cNvPr>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05844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2E27D-BF41-72B7-747F-16F057F6C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6BD90-AB2E-35A1-0754-56EFC307E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E8ABC-65F6-A3CC-BF3B-D3AA72B83424}"/>
              </a:ext>
            </a:extLst>
          </p:cNvPr>
          <p:cNvSpPr>
            <a:spLocks noGrp="1"/>
          </p:cNvSpPr>
          <p:nvPr>
            <p:ph type="body" idx="1"/>
          </p:nvPr>
        </p:nvSpPr>
        <p:spPr/>
        <p:txBody>
          <a:bodyPr/>
          <a:lstStyle/>
          <a:p>
            <a:r>
              <a:rPr lang="en-US"/>
              <a:t>We've seen thousands of developers deploy this app for a wide number of use cases, like internal HR help, customer sales help chatbots, product manuals, and more.</a:t>
            </a:r>
          </a:p>
        </p:txBody>
      </p:sp>
      <p:sp>
        <p:nvSpPr>
          <p:cNvPr id="4" name="Header Placeholder 3">
            <a:extLst>
              <a:ext uri="{FF2B5EF4-FFF2-40B4-BE49-F238E27FC236}">
                <a16:creationId xmlns:a16="http://schemas.microsoft.com/office/drawing/2014/main" id="{1985D74E-FA9D-BE3F-9D13-40376E9280F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4AC5897-F405-CEF8-B44C-CB6A63FBEC1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531A97-EB38-7F1E-9B26-4B52814F85AE}"/>
              </a:ext>
            </a:extLst>
          </p:cNvPr>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a:extLst>
              <a:ext uri="{FF2B5EF4-FFF2-40B4-BE49-F238E27FC236}">
                <a16:creationId xmlns:a16="http://schemas.microsoft.com/office/drawing/2014/main" id="{B815D949-9C8F-431C-5B27-E6958BA8DBED}"/>
              </a:ext>
            </a:extLst>
          </p:cNvPr>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2198450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 want to get started, check out our documentation, our research, and our open-source end-to-end RAG solution.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332647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First, let's talk about scale. If you're building a RAG app on a huge document store, then you'll find yourself storing a large number of vector embeddings. Azure AI Search now offers multiple ways to reduce your storage size, so that you can reduce your costs. One approach is quantization, which lets you reduce the floating point numbers to 8-bit integers or even to single bits. According to our studies, you can still achieve high recall while reducing your storage by a mangitude of 32x.</a:t>
            </a:r>
          </a:p>
          <a:p>
            <a:endParaRPr lang="en-US">
              <a:hlinkClick r:id="rId3"/>
            </a:endParaRPr>
          </a:p>
          <a:p>
            <a:r>
              <a:rPr lang="en-US">
                <a:hlinkClick r:id="rId3"/>
              </a:rPr>
              <a:t>BRK108 - RAG at scale.pptx</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700234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C1A9-C2DB-D6D2-D37F-930AD735B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1D34D-01DA-F7E3-6B1B-BAF5B68D68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79FC-7209-103D-793F-94C0B9916233}"/>
              </a:ext>
            </a:extLst>
          </p:cNvPr>
          <p:cNvSpPr>
            <a:spLocks noGrp="1"/>
          </p:cNvSpPr>
          <p:nvPr>
            <p:ph type="body" idx="1"/>
          </p:nvPr>
        </p:nvSpPr>
        <p:spPr/>
        <p:txBody>
          <a:bodyPr/>
          <a:lstStyle/>
          <a:p>
            <a:r>
              <a:rPr lang="en-US"/>
              <a:t>Like all Azure services, Azure AI Search offers all this.. </a:t>
            </a:r>
          </a:p>
          <a:p>
            <a:r>
              <a:rPr lang="en-US"/>
              <a:t>Things like multiple options for data encryption, authentication, including managed identities, my favorite way of not having to deal with API keys, network isolation, and extensive compliance certifications are all part of this offering. All of these things are checked off from the very beginning as you're building solutions for this space. </a:t>
            </a:r>
            <a:endParaRPr lang="en-US" sz="850">
              <a:cs typeface="Segoe UI"/>
            </a:endParaRPr>
          </a:p>
        </p:txBody>
      </p:sp>
      <p:sp>
        <p:nvSpPr>
          <p:cNvPr id="4" name="Header Placeholder 3">
            <a:extLst>
              <a:ext uri="{FF2B5EF4-FFF2-40B4-BE49-F238E27FC236}">
                <a16:creationId xmlns:a16="http://schemas.microsoft.com/office/drawing/2014/main" id="{CDB48653-4005-6E6B-7A1C-8C0B62307E4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6549AC-5CCF-C956-B4C1-97AA4F7D6D6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38AFE66-F30C-8048-A43B-F56267E7072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4/22/25 3:29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3502452-2016-5985-E44B-081D11DAB2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7689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359235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only as good as the retrieval and that depends on the data you have and how simple it is to search.</a:t>
            </a:r>
          </a:p>
          <a:p>
            <a:endParaRPr lang="en-US"/>
          </a:p>
          <a:p>
            <a:r>
              <a:rPr lang="en-US"/>
              <a:t>If you’re used to search engines, you’re familiar with keyword search. </a:t>
            </a:r>
          </a:p>
          <a:p>
            <a:endParaRPr lang="en-US"/>
          </a:p>
          <a:p>
            <a:r>
              <a:rPr lang="en-US"/>
              <a:t>In the example. “underwater activities” would not return Scuba or Snorkeling.</a:t>
            </a:r>
          </a:p>
          <a:p>
            <a:endParaRPr lang="en-US"/>
          </a:p>
          <a:p>
            <a:r>
              <a:rPr lang="en-US"/>
              <a:t>Vector-based retrieval does semantic similarity. It would know those terms are semantically similar.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023903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6429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492087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53DB-FBEF-02C5-0633-D9A512D4A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9C0BC-C24E-F033-9A59-7BBD84919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9AB58-2FFB-294B-09DE-07D5C58A3A3D}"/>
              </a:ext>
            </a:extLst>
          </p:cNvPr>
          <p:cNvSpPr>
            <a:spLocks noGrp="1"/>
          </p:cNvSpPr>
          <p:nvPr>
            <p:ph type="body" idx="1"/>
          </p:nvPr>
        </p:nvSpPr>
        <p:spPr/>
        <p:txBody>
          <a:bodyPr/>
          <a:lstStyle/>
          <a:p>
            <a:r>
              <a:rPr lang="en-US"/>
              <a:t>LLMs are basically next-word predictors. They're very good at writing text fluently in many languages, but they're not guaranteed to produce text that is relevant or accurate.</a:t>
            </a:r>
          </a:p>
          <a:p>
            <a:endParaRPr lang="en-US"/>
          </a:p>
          <a:p>
            <a:r>
              <a:rPr lang="en-US"/>
              <a:t>For example, we might ask an LLM to write code for a Python package. It will write code according to what it's seen most in its training data, even if that doesn't reflect the current documentation.</a:t>
            </a:r>
          </a:p>
          <a:p>
            <a:r>
              <a:rPr lang="en-US"/>
              <a:t>In the example in the screenshot, it produced outdated code based on an older version of the package.</a:t>
            </a:r>
          </a:p>
          <a:p>
            <a:endParaRPr lang="en-US"/>
          </a:p>
          <a:p>
            <a:r>
              <a:rPr lang="en-US"/>
              <a:t>That is an example of public knowledge, and it can potentially be resolved by updating to a newer version of the model. </a:t>
            </a:r>
          </a:p>
          <a:p>
            <a:endParaRPr lang="en-US"/>
          </a:p>
          <a:p>
            <a:r>
              <a:rPr lang="en-US"/>
              <a:t>What about private knowledge? LLMs don't inherently have any access to internal knowledge, like company documents, so they will answer based off what they saw in their training data. And they will still answer confidently, so people can easily be convinced that the answer is correct.</a:t>
            </a:r>
          </a:p>
          <a:p>
            <a:endParaRPr lang="en-US"/>
          </a:p>
          <a:p>
            <a:r>
              <a:rPr lang="en-US"/>
              <a:t>So we need to find a way to bring in internal knowledge or updated public knowledge.</a:t>
            </a:r>
          </a:p>
          <a:p>
            <a:endParaRPr lang="en-US" sz="850">
              <a:cs typeface="Segoe UI"/>
            </a:endParaRPr>
          </a:p>
        </p:txBody>
      </p:sp>
      <p:sp>
        <p:nvSpPr>
          <p:cNvPr id="4" name="Header Placeholder 3">
            <a:extLst>
              <a:ext uri="{FF2B5EF4-FFF2-40B4-BE49-F238E27FC236}">
                <a16:creationId xmlns:a16="http://schemas.microsoft.com/office/drawing/2014/main" id="{7A46AC3D-1DCF-F89D-53A4-37664332E6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62A4696-1725-EC18-DCF8-FAF7B4869F8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07CB1EC-1670-4CC8-8E55-1205C9AB4108}"/>
              </a:ext>
            </a:extLst>
          </p:cNvPr>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a:extLst>
              <a:ext uri="{FF2B5EF4-FFF2-40B4-BE49-F238E27FC236}">
                <a16:creationId xmlns:a16="http://schemas.microsoft.com/office/drawing/2014/main" id="{1E9FD912-54EC-4DF8-9274-6A75D7386432}"/>
              </a:ext>
            </a:extLst>
          </p:cNvPr>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00369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you incorporate domain knowledge?</a:t>
            </a:r>
          </a:p>
          <a:p>
            <a:endParaRPr lang="en-US"/>
          </a:p>
          <a:p>
            <a:pPr marL="228600" indent="-228600">
              <a:buAutoNum type="arabicPeriod"/>
            </a:pPr>
            <a:r>
              <a:rPr lang="en-US"/>
              <a:t>Prompt engineering:. Be very </a:t>
            </a:r>
            <a:r>
              <a:rPr lang="en-US" err="1"/>
              <a:t>very</a:t>
            </a:r>
            <a:r>
              <a:rPr lang="en-US"/>
              <a:t> specific. Tell it the version, give it written examples. This only works if the answer is somewhere in it’s weights.</a:t>
            </a:r>
          </a:p>
          <a:p>
            <a:pPr marL="228600" indent="-228600">
              <a:buAutoNum type="arabicPeriod"/>
            </a:pPr>
            <a:r>
              <a:rPr lang="en-US"/>
              <a:t>Fine-tuning: Start with a base model and add at least 200 examples and run training again. Fine tuning is expensive both in the training process and in the usage. </a:t>
            </a:r>
          </a:p>
          <a:p>
            <a:pPr marL="228600" indent="-228600">
              <a:buAutoNum type="arabicPeriod"/>
            </a:pPr>
            <a:r>
              <a:rPr lang="en-US"/>
              <a:t>RAG enables learning new facts temporarily by doing a retrieval and adding/augmenting the question to the LLM with the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502804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We're focusing on the RAG approach in this session, as it's the most popular and cost-effective of the options.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Let's walk through a simple RAG flow.</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First, the user asks a question. We use that question to search a knowledge base, and get back the top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then concatenate the user question with the search results, and send both of those to an LLM, with a system prompt that tells it to answer according to the results.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get an accurate answer back that includes citations pointing at the results.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4/22/25 3:29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069884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move on to an advanced RAG flow, where we'll introduce a new stage: query rewriting.</a:t>
            </a:r>
          </a:p>
          <a:p>
            <a:endParaRPr lang="en-US"/>
          </a:p>
          <a:p>
            <a:r>
              <a:rPr lang="en-US"/>
              <a:t>This time, when the user asks a question, we send their question along with the conversation history to an LLM and ask it to suggest the best search query.</a:t>
            </a:r>
          </a:p>
          <a:p>
            <a:r>
              <a:rPr lang="en-US"/>
              <a:t>This rewriting step is helpful for correcting spelling errors, translating to the language of the knowledge base, and incorporating context in multi-turn conversations.</a:t>
            </a:r>
          </a:p>
          <a:p>
            <a:r>
              <a:rPr lang="en-US"/>
              <a:t>This query rewriting step can also be used for filter building, agentic behavior, etc.</a:t>
            </a:r>
          </a:p>
          <a:p>
            <a:endParaRPr lang="en-US"/>
          </a:p>
          <a:p>
            <a:r>
              <a:rPr lang="en-US"/>
              <a:t>We use the suggested query to search the knowledge base, and the rest of the flow is the same.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78904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see an example of RAG on documents in action, using Azure AI Search as the retriever.</a:t>
            </a:r>
          </a:p>
          <a:p>
            <a:r>
              <a:rPr lang="en-US"/>
              <a:t>We can ask a question, and see the citation is to a document. We click that citation to see the full document, and it jumps to the page with the relevant chunk.</a:t>
            </a:r>
          </a:p>
          <a:p>
            <a:endParaRPr lang="en-US"/>
          </a:p>
          <a:p>
            <a:r>
              <a:rPr lang="en-US"/>
              <a:t>This demo is from a full repository that you can deploy yourself and customize with your own data. Check it out at </a:t>
            </a:r>
            <a:r>
              <a:rPr lang="en-US" err="1"/>
              <a:t>aka.ms</a:t>
            </a:r>
            <a:r>
              <a:rPr lang="en-US"/>
              <a:t>/</a:t>
            </a:r>
            <a:r>
              <a:rPr lang="en-US" err="1"/>
              <a:t>ragchat</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26860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build a RAG application, there are three main ingredients that affect the quality:</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We need powerful search functionality, to be able to search massive data sets. For optimal results, we need hybrid search, a combination of vector search and full text search.</a:t>
            </a:r>
          </a:p>
          <a:p>
            <a:pPr marL="171450" indent="-171450">
              <a:buFont typeface="Arial" panose="020B0604020202020204" pitchFamily="34" charset="0"/>
              <a:buChar char="•"/>
            </a:pPr>
            <a:r>
              <a:rPr lang="en-US"/>
              <a:t>We need well prepared data in our search index. The document chunks should be a reasonable size, not too big, not too small, and the vectors should be high signal, low noise.</a:t>
            </a:r>
          </a:p>
          <a:p>
            <a:pPr marL="171450" indent="-171450">
              <a:buFont typeface="Arial" panose="020B0604020202020204" pitchFamily="34" charset="0"/>
              <a:buChar char="•"/>
            </a:pPr>
            <a:r>
              <a:rPr lang="en-US"/>
              <a:t>We need a frontier level LLM that can adhere to the system prompt, stay on-topic, and ideally support function calling for use in the query rewriting stage.</a:t>
            </a:r>
          </a:p>
          <a:p>
            <a:endParaRPr lang="en-US"/>
          </a:p>
          <a:p>
            <a:r>
              <a:rPr lang="en-US"/>
              <a:t>We're going to dive into these components today, to share everything we've learned about building high quality RAG applications.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4/22/25 3:29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799417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52770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7684-434C-A855-1735-B9633A6DBB76}"/>
              </a:ext>
            </a:extLst>
          </p:cNvPr>
          <p:cNvSpPr>
            <a:spLocks noGrp="1"/>
          </p:cNvSpPr>
          <p:nvPr>
            <p:ph type="title"/>
          </p:nvPr>
        </p:nvSpPr>
        <p:spPr/>
        <p:txBody>
          <a:bodyPr/>
          <a:lstStyle>
            <a:lvl1pPr>
              <a:defRPr b="1" i="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07B0029D-B014-DC7C-DF05-2B75B8C71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6ECD79-50EF-2EAC-E599-76381E68A367}"/>
              </a:ext>
            </a:extLst>
          </p:cNvPr>
          <p:cNvSpPr>
            <a:spLocks noGrp="1"/>
          </p:cNvSpPr>
          <p:nvPr>
            <p:ph type="dt" sz="half" idx="10"/>
          </p:nvPr>
        </p:nvSpPr>
        <p:spPr/>
        <p:txBody>
          <a:bodyPr/>
          <a:lstStyle/>
          <a:p>
            <a:fld id="{D005F56A-89C3-3B4A-8599-35AF97015F77}" type="datetimeFigureOut">
              <a:t>4/23/25</a:t>
            </a:fld>
            <a:endParaRPr lang="en-US"/>
          </a:p>
        </p:txBody>
      </p:sp>
      <p:sp>
        <p:nvSpPr>
          <p:cNvPr id="5" name="Footer Placeholder 4">
            <a:extLst>
              <a:ext uri="{FF2B5EF4-FFF2-40B4-BE49-F238E27FC236}">
                <a16:creationId xmlns:a16="http://schemas.microsoft.com/office/drawing/2014/main" id="{4509E32B-2796-9CD7-4024-1032334FE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AE69FF-00CE-466B-68E4-1E9FCB548AD1}"/>
              </a:ext>
            </a:extLst>
          </p:cNvPr>
          <p:cNvSpPr>
            <a:spLocks noGrp="1"/>
          </p:cNvSpPr>
          <p:nvPr>
            <p:ph type="sldNum" sz="quarter" idx="12"/>
          </p:nvPr>
        </p:nvSpPr>
        <p:spPr/>
        <p:txBody>
          <a:bodyPr/>
          <a:lstStyle/>
          <a:p>
            <a:fld id="{5518F31B-5C7C-0447-B0D0-79B66EFEBBD9}" type="slidenum">
              <a:t>‹#›</a:t>
            </a:fld>
            <a:endParaRPr lang="en-US"/>
          </a:p>
        </p:txBody>
      </p:sp>
    </p:spTree>
    <p:extLst>
      <p:ext uri="{BB962C8B-B14F-4D97-AF65-F5344CB8AC3E}">
        <p14:creationId xmlns:p14="http://schemas.microsoft.com/office/powerpoint/2010/main" val="352085776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9" Type="http://schemas.openxmlformats.org/officeDocument/2006/relationships/slideLayout" Target="../slideLayouts/slideLayout90.xml"/><Relationship Id="rId21" Type="http://schemas.openxmlformats.org/officeDocument/2006/relationships/slideLayout" Target="../slideLayouts/slideLayout72.xml"/><Relationship Id="rId34" Type="http://schemas.openxmlformats.org/officeDocument/2006/relationships/slideLayout" Target="../slideLayouts/slideLayout85.xml"/><Relationship Id="rId42" Type="http://schemas.openxmlformats.org/officeDocument/2006/relationships/slideLayout" Target="../slideLayouts/slideLayout93.xml"/><Relationship Id="rId47" Type="http://schemas.openxmlformats.org/officeDocument/2006/relationships/slideLayout" Target="../slideLayouts/slideLayout98.xml"/><Relationship Id="rId50" Type="http://schemas.openxmlformats.org/officeDocument/2006/relationships/theme" Target="../theme/theme2.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9" Type="http://schemas.openxmlformats.org/officeDocument/2006/relationships/slideLayout" Target="../slideLayouts/slideLayout80.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37" Type="http://schemas.openxmlformats.org/officeDocument/2006/relationships/slideLayout" Target="../slideLayouts/slideLayout88.xml"/><Relationship Id="rId40" Type="http://schemas.openxmlformats.org/officeDocument/2006/relationships/slideLayout" Target="../slideLayouts/slideLayout91.xml"/><Relationship Id="rId45" Type="http://schemas.openxmlformats.org/officeDocument/2006/relationships/slideLayout" Target="../slideLayouts/slideLayout96.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36" Type="http://schemas.openxmlformats.org/officeDocument/2006/relationships/slideLayout" Target="../slideLayouts/slideLayout87.xml"/><Relationship Id="rId49" Type="http://schemas.openxmlformats.org/officeDocument/2006/relationships/slideLayout" Target="../slideLayouts/slideLayout100.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4" Type="http://schemas.openxmlformats.org/officeDocument/2006/relationships/slideLayout" Target="../slideLayouts/slideLayout95.xml"/><Relationship Id="rId52" Type="http://schemas.openxmlformats.org/officeDocument/2006/relationships/image" Target="../media/image2.sv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slideLayout" Target="../slideLayouts/slideLayout86.xml"/><Relationship Id="rId43" Type="http://schemas.openxmlformats.org/officeDocument/2006/relationships/slideLayout" Target="../slideLayouts/slideLayout94.xml"/><Relationship Id="rId48" Type="http://schemas.openxmlformats.org/officeDocument/2006/relationships/slideLayout" Target="../slideLayouts/slideLayout99.xml"/><Relationship Id="rId8" Type="http://schemas.openxmlformats.org/officeDocument/2006/relationships/slideLayout" Target="../slideLayouts/slideLayout59.xml"/><Relationship Id="rId51" Type="http://schemas.openxmlformats.org/officeDocument/2006/relationships/image" Target="../media/image1.png"/><Relationship Id="rId3" Type="http://schemas.openxmlformats.org/officeDocument/2006/relationships/slideLayout" Target="../slideLayouts/slideLayout54.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38" Type="http://schemas.openxmlformats.org/officeDocument/2006/relationships/slideLayout" Target="../slideLayouts/slideLayout89.xml"/><Relationship Id="rId46" Type="http://schemas.openxmlformats.org/officeDocument/2006/relationships/slideLayout" Target="../slideLayouts/slideLayout97.xml"/><Relationship Id="rId20" Type="http://schemas.openxmlformats.org/officeDocument/2006/relationships/slideLayout" Target="../slideLayouts/slideLayout71.xml"/><Relationship Id="rId41" Type="http://schemas.openxmlformats.org/officeDocument/2006/relationships/slideLayout" Target="../slideLayouts/slideLayout92.xml"/><Relationship Id="rId1" Type="http://schemas.openxmlformats.org/officeDocument/2006/relationships/slideLayout" Target="../slideLayouts/slideLayout52.xml"/><Relationship Id="rId6"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5" r:id="rId50"/>
    <p:sldLayoutId id="2147485606"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21.xml.rels><?xml version="1.0" encoding="UTF-8" standalone="yes"?>
<Relationships xmlns="http://schemas.openxmlformats.org/package/2006/relationships"><Relationship Id="rId3" Type="http://schemas.openxmlformats.org/officeDocument/2006/relationships/hyperlink" Target="https://aka.ms/ragchat/evaluation" TargetMode="External"/><Relationship Id="rId2" Type="http://schemas.openxmlformats.org/officeDocument/2006/relationships/notesSlide" Target="../notesSlides/notesSlide16.xml"/><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svg"/><Relationship Id="rId9" Type="http://schemas.openxmlformats.org/officeDocument/2006/relationships/image" Target="../media/image46.svg"/></Relationships>
</file>

<file path=ppt/slides/_rels/slide2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7.png"/><Relationship Id="rId7" Type="http://schemas.openxmlformats.org/officeDocument/2006/relationships/image" Target="../media/image50.sv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image" Target="../media/image49.png"/><Relationship Id="rId5" Type="http://schemas.openxmlformats.org/officeDocument/2006/relationships/image" Target="../media/image42.png"/><Relationship Id="rId4" Type="http://schemas.openxmlformats.org/officeDocument/2006/relationships/image" Target="../media/image48.svg"/><Relationship Id="rId9" Type="http://schemas.openxmlformats.org/officeDocument/2006/relationships/image" Target="../media/image46.sv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51.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hyperlink" Target="https://aka.ms/aitour/azure-search" TargetMode="External"/><Relationship Id="rId5" Type="http://schemas.openxmlformats.org/officeDocument/2006/relationships/hyperlink" Target="https://github.com/mattgotteiner/rag-with-azure-ai-search-notebooks/blob/main/azure_ai_search.ipynb" TargetMode="External"/><Relationship Id="rId4" Type="http://schemas.openxmlformats.org/officeDocument/2006/relationships/image" Target="../media/image41.sv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attgotteiner/rag-with-azure-ai-search-notebooks/blob/main/azure_ai_search.ipynb"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hyperlink" Target="https://aka.ms/aitour/azure-search"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attgotteiner/rag-with-azure-ai-search-notebooks/blob/main/search_relevance.ipynb" TargetMode="External"/><Relationship Id="rId2" Type="http://schemas.openxmlformats.org/officeDocument/2006/relationships/notesSlide" Target="../notesSlides/notesSlide26.xml"/><Relationship Id="rId1" Type="http://schemas.openxmlformats.org/officeDocument/2006/relationships/slideLayout" Target="../slideLayouts/slideLayout50.xml"/><Relationship Id="rId4" Type="http://schemas.openxmlformats.org/officeDocument/2006/relationships/hyperlink" Target="https://aka.ms/aitour/search-relevance" TargetMode="External"/></Relationships>
</file>

<file path=ppt/slides/_rels/slide33.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hyperlink" Target="https://github.com/mattgotteiner/rag-with-azure-ai-search-notebooks/blob/main/search_relevance.ipynb" TargetMode="External"/><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520.png"/><Relationship Id="rId5" Type="http://schemas.openxmlformats.org/officeDocument/2006/relationships/customXml" Target="../ink/ink1.xml"/><Relationship Id="rId4" Type="http://schemas.openxmlformats.org/officeDocument/2006/relationships/hyperlink" Target="https://aka.ms/aitour/search-relevance"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4.xml"/></Relationships>
</file>

<file path=ppt/slides/_rels/slide36.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30.xml"/><Relationship Id="rId1" Type="http://schemas.openxmlformats.org/officeDocument/2006/relationships/slideLayout" Target="../slideLayouts/slideLayout13.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hyperlink" Target="https://customers.microsoft.com/en-us/story/1778147923888814642-pwc-azure-ai-document-intelligence-professional-services-en-united-states"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aka.ms/AzureAISearch" TargetMode="Externa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hyperlink" Target="https://aka.ms/AzureAIStudio" TargetMode="External"/><Relationship Id="rId5" Type="http://schemas.openxmlformats.org/officeDocument/2006/relationships/hyperlink" Target="https://aka.ms/azai/python" TargetMode="External"/><Relationship Id="rId4" Type="http://schemas.openxmlformats.org/officeDocument/2006/relationships/hyperlink" Target="https://aka.ms/ragrelevance"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cohere.com/blog/int8-binary-embeddings"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6.xml"/><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hyperlink" Target="https://aka.ms/ragchat/demo" TargetMode="External"/><Relationship Id="rId4" Type="http://schemas.openxmlformats.org/officeDocument/2006/relationships/hyperlink" Target="https://aka.ms/ragchat"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19911"/>
            <a:ext cx="5577840" cy="1231106"/>
          </a:xfrm>
        </p:spPr>
        <p:txBody>
          <a:bodyPr/>
          <a:lstStyle/>
          <a:p>
            <a:r>
              <a:rPr lang="en-US" b="1" dirty="0">
                <a:latin typeface="Segoe UI Semibold" panose="020B0502040204020203" pitchFamily="34" charset="0"/>
                <a:cs typeface="Segoe UI Semibold" panose="020B0502040204020203" pitchFamily="34" charset="0"/>
              </a:rPr>
              <a:t>Agentic RAG with Reflection</a:t>
            </a:r>
          </a:p>
        </p:txBody>
      </p:sp>
      <p:sp>
        <p:nvSpPr>
          <p:cNvPr id="5" name="Text Placeholder 4"/>
          <p:cNvSpPr>
            <a:spLocks noGrp="1"/>
          </p:cNvSpPr>
          <p:nvPr>
            <p:ph type="body" sz="quarter" idx="12"/>
          </p:nvPr>
        </p:nvSpPr>
        <p:spPr>
          <a:xfrm>
            <a:off x="584200" y="4279641"/>
            <a:ext cx="2282753" cy="830997"/>
          </a:xfrm>
        </p:spPr>
        <p:txBody>
          <a:bodyPr/>
          <a:lstStyle/>
          <a:p>
            <a:r>
              <a:rPr lang="en-US" dirty="0"/>
              <a:t>Matthew Gotteiner</a:t>
            </a:r>
          </a:p>
          <a:p>
            <a:r>
              <a:rPr lang="en-US" dirty="0"/>
              <a:t>Program Manager</a:t>
            </a:r>
          </a:p>
          <a:p>
            <a:r>
              <a:rPr lang="en-US" dirty="0"/>
              <a:t>Azure AI Search</a:t>
            </a:r>
          </a:p>
        </p:txBody>
      </p:sp>
      <p:sp>
        <p:nvSpPr>
          <p:cNvPr id="2" name="Text Placeholder 4">
            <a:extLst>
              <a:ext uri="{FF2B5EF4-FFF2-40B4-BE49-F238E27FC236}">
                <a16:creationId xmlns:a16="http://schemas.microsoft.com/office/drawing/2014/main" id="{B1265CF5-C7F8-8E72-791D-3EC01544277C}"/>
              </a:ext>
            </a:extLst>
          </p:cNvPr>
          <p:cNvSpPr txBox="1">
            <a:spLocks/>
          </p:cNvSpPr>
          <p:nvPr/>
        </p:nvSpPr>
        <p:spPr bwMode="white">
          <a:xfrm>
            <a:off x="3452299" y="4279641"/>
            <a:ext cx="3292260" cy="553998"/>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Pamela Fox</a:t>
            </a:r>
          </a:p>
          <a:p>
            <a:r>
              <a:rPr lang="en-US" dirty="0"/>
              <a:t>Principal Cloud Advocate</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1A05-A627-A2DE-5261-349ABFE79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3C90-4249-2B34-B031-71FC8EDE4515}"/>
              </a:ext>
            </a:extLst>
          </p:cNvPr>
          <p:cNvSpPr>
            <a:spLocks noGrp="1"/>
          </p:cNvSpPr>
          <p:nvPr>
            <p:ph type="title"/>
          </p:nvPr>
        </p:nvSpPr>
        <p:spPr>
          <a:xfrm>
            <a:off x="585216" y="3152001"/>
            <a:ext cx="6675120" cy="553998"/>
          </a:xfrm>
        </p:spPr>
        <p:txBody>
          <a:bodyPr/>
          <a:lstStyle/>
          <a:p>
            <a:r>
              <a:rPr lang="en-US" dirty="0"/>
              <a:t>Agentic RAG</a:t>
            </a:r>
          </a:p>
        </p:txBody>
      </p:sp>
    </p:spTree>
    <p:extLst>
      <p:ext uri="{BB962C8B-B14F-4D97-AF65-F5344CB8AC3E}">
        <p14:creationId xmlns:p14="http://schemas.microsoft.com/office/powerpoint/2010/main" val="13565255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8118F-0117-829B-B1FB-594C31E2730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EF40C20-0365-8B72-33A5-E543798645B8}"/>
              </a:ext>
            </a:extLst>
          </p:cNvPr>
          <p:cNvSpPr>
            <a:spLocks noGrp="1"/>
          </p:cNvSpPr>
          <p:nvPr>
            <p:ph type="title"/>
          </p:nvPr>
        </p:nvSpPr>
        <p:spPr>
          <a:xfrm>
            <a:off x="588263" y="457200"/>
            <a:ext cx="11175992" cy="553998"/>
          </a:xfrm>
        </p:spPr>
        <p:txBody>
          <a:bodyPr/>
          <a:lstStyle/>
          <a:p>
            <a:r>
              <a:rPr lang="en-US" dirty="0">
                <a:cs typeface="Segoe UI"/>
              </a:rPr>
              <a:t>Why might RAG fail?</a:t>
            </a:r>
            <a:endParaRPr lang="en-US" dirty="0"/>
          </a:p>
        </p:txBody>
      </p:sp>
      <p:grpSp>
        <p:nvGrpSpPr>
          <p:cNvPr id="7" name="Group 6" descr="What’s the best shoe for hiking?">
            <a:extLst>
              <a:ext uri="{FF2B5EF4-FFF2-40B4-BE49-F238E27FC236}">
                <a16:creationId xmlns:a16="http://schemas.microsoft.com/office/drawing/2014/main" id="{C9FF664D-9262-E856-61CC-8E0F3450D94C}"/>
              </a:ext>
            </a:extLst>
          </p:cNvPr>
          <p:cNvGrpSpPr/>
          <p:nvPr/>
        </p:nvGrpSpPr>
        <p:grpSpPr>
          <a:xfrm>
            <a:off x="599808" y="1551714"/>
            <a:ext cx="2150314" cy="1601946"/>
            <a:chOff x="3449886" y="1978178"/>
            <a:chExt cx="1898415" cy="1175481"/>
          </a:xfrm>
        </p:grpSpPr>
        <p:sp>
          <p:nvSpPr>
            <p:cNvPr id="6" name="Freeform 5">
              <a:extLst>
                <a:ext uri="{FF2B5EF4-FFF2-40B4-BE49-F238E27FC236}">
                  <a16:creationId xmlns:a16="http://schemas.microsoft.com/office/drawing/2014/main" id="{DF836179-43F6-9B3D-BCF3-428001B6E592}"/>
                </a:ext>
                <a:ext uri="{C183D7F6-B498-43B3-948B-1728B52AA6E4}">
                  <adec:decorative xmlns:adec="http://schemas.microsoft.com/office/drawing/2017/decorative" val="1"/>
                </a:ext>
              </a:extLst>
            </p:cNvPr>
            <p:cNvSpPr/>
            <p:nvPr/>
          </p:nvSpPr>
          <p:spPr bwMode="auto">
            <a:xfrm>
              <a:off x="3449886"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 name="Text Placeholder 5">
              <a:extLst>
                <a:ext uri="{FF2B5EF4-FFF2-40B4-BE49-F238E27FC236}">
                  <a16:creationId xmlns:a16="http://schemas.microsoft.com/office/drawing/2014/main" id="{B9004B76-CE6A-CBC5-A1D2-1B55A4027E87}"/>
                </a:ext>
                <a:ext uri="{C183D7F6-B498-43B3-948B-1728B52AA6E4}">
                  <adec:decorative xmlns:adec="http://schemas.microsoft.com/office/drawing/2017/decorative" val="1"/>
                </a:ext>
              </a:extLst>
            </p:cNvPr>
            <p:cNvSpPr txBox="1">
              <a:spLocks/>
            </p:cNvSpPr>
            <p:nvPr/>
          </p:nvSpPr>
          <p:spPr>
            <a:xfrm>
              <a:off x="3484560"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dirty="0">
                  <a:solidFill>
                    <a:schemeClr val="bg1"/>
                  </a:solidFill>
                  <a:latin typeface="Segoe UI"/>
                  <a:cs typeface="Segoe UI Semilight"/>
                </a:rPr>
                <a:t>Who ensures the compliance of the Northwind Health Plus plan with state regulations?</a:t>
              </a:r>
              <a:endParaRPr lang="en-US" sz="1400" dirty="0">
                <a:solidFill>
                  <a:schemeClr val="bg1"/>
                </a:solidFill>
                <a:latin typeface="Segoe UI"/>
                <a:cs typeface="Segoe UI"/>
              </a:endParaRPr>
            </a:p>
          </p:txBody>
        </p:sp>
      </p:grpSp>
      <p:sp>
        <p:nvSpPr>
          <p:cNvPr id="41" name="Rounded Rectangle 5">
            <a:extLst>
              <a:ext uri="{FF2B5EF4-FFF2-40B4-BE49-F238E27FC236}">
                <a16:creationId xmlns:a16="http://schemas.microsoft.com/office/drawing/2014/main" id="{A034DF17-EFCB-D3FB-F61D-A64DEA961CAC}"/>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Graphic 31" descr="Person with chat bubble icon">
            <a:extLst>
              <a:ext uri="{FF2B5EF4-FFF2-40B4-BE49-F238E27FC236}">
                <a16:creationId xmlns:a16="http://schemas.microsoft.com/office/drawing/2014/main" id="{660E4833-BCB8-1032-C3F0-ACABC056C9BB}"/>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77" name="Text Placeholder 5">
            <a:extLst>
              <a:ext uri="{FF2B5EF4-FFF2-40B4-BE49-F238E27FC236}">
                <a16:creationId xmlns:a16="http://schemas.microsoft.com/office/drawing/2014/main" id="{AF0D2401-448C-D3AC-3A8C-ADCFA300B695}"/>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42" name="Rounded Rectangle 5">
            <a:extLst>
              <a:ext uri="{FF2B5EF4-FFF2-40B4-BE49-F238E27FC236}">
                <a16:creationId xmlns:a16="http://schemas.microsoft.com/office/drawing/2014/main" id="{9080B210-83D8-41F0-1437-1A12D8459D95}"/>
              </a:ext>
              <a:ext uri="{C183D7F6-B498-43B3-948B-1728B52AA6E4}">
                <adec:decorative xmlns:adec="http://schemas.microsoft.com/office/drawing/2017/decorative" val="1"/>
              </a:ext>
            </a:extLst>
          </p:cNvPr>
          <p:cNvSpPr/>
          <p:nvPr/>
        </p:nvSpPr>
        <p:spPr bwMode="auto">
          <a:xfrm>
            <a:off x="3068652" y="3815013"/>
            <a:ext cx="3755862"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4" name="Graphic 29" descr="Database with magnifying glass icon">
            <a:extLst>
              <a:ext uri="{FF2B5EF4-FFF2-40B4-BE49-F238E27FC236}">
                <a16:creationId xmlns:a16="http://schemas.microsoft.com/office/drawing/2014/main" id="{4AB46F2D-363D-B0E3-5451-9D2FBE1B1B90}"/>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7" name="Text Placeholder 5">
            <a:extLst>
              <a:ext uri="{FF2B5EF4-FFF2-40B4-BE49-F238E27FC236}">
                <a16:creationId xmlns:a16="http://schemas.microsoft.com/office/drawing/2014/main" id="{724EF0BF-ED0E-BB6C-79DA-EDDC2D2576A6}"/>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52" name="TextBox 7">
            <a:extLst>
              <a:ext uri="{FF2B5EF4-FFF2-40B4-BE49-F238E27FC236}">
                <a16:creationId xmlns:a16="http://schemas.microsoft.com/office/drawing/2014/main" id="{56C04EF7-1D7D-D94F-8546-802EE9739F68}"/>
              </a:ext>
            </a:extLst>
          </p:cNvPr>
          <p:cNvSpPr txBox="1"/>
          <p:nvPr/>
        </p:nvSpPr>
        <p:spPr>
          <a:xfrm>
            <a:off x="4667076" y="4184227"/>
            <a:ext cx="2031662" cy="92333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dirty="0">
                <a:solidFill>
                  <a:schemeClr val="tx1"/>
                </a:solidFill>
                <a:ea typeface="+mn-lt"/>
                <a:cs typeface="+mn-lt"/>
              </a:rPr>
              <a:t>Following the law is an important part of employee benefits, and Contoso and Northwind Health strive to ensure that the Northwind Standard plan is in compliance with all applicable laws. …</a:t>
            </a:r>
          </a:p>
        </p:txBody>
      </p:sp>
      <p:sp>
        <p:nvSpPr>
          <p:cNvPr id="43" name="Rounded Rectangle 5">
            <a:extLst>
              <a:ext uri="{FF2B5EF4-FFF2-40B4-BE49-F238E27FC236}">
                <a16:creationId xmlns:a16="http://schemas.microsoft.com/office/drawing/2014/main" id="{1ECD7A69-5070-77CD-CE92-9C9F57050020}"/>
              </a:ext>
              <a:ext uri="{C183D7F6-B498-43B3-948B-1728B52AA6E4}">
                <adec:decorative xmlns:adec="http://schemas.microsoft.com/office/drawing/2017/decorative" val="1"/>
              </a:ext>
            </a:extLst>
          </p:cNvPr>
          <p:cNvSpPr/>
          <p:nvPr/>
        </p:nvSpPr>
        <p:spPr bwMode="auto">
          <a:xfrm>
            <a:off x="7380213"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Graphic 22" descr="Large Language Model icon">
            <a:extLst>
              <a:ext uri="{FF2B5EF4-FFF2-40B4-BE49-F238E27FC236}">
                <a16:creationId xmlns:a16="http://schemas.microsoft.com/office/drawing/2014/main" id="{8348C60F-71C3-8A45-AD00-717A38DAA3EC}"/>
              </a:ext>
            </a:extLst>
          </p:cNvPr>
          <p:cNvSpPr/>
          <p:nvPr/>
        </p:nvSpPr>
        <p:spPr>
          <a:xfrm>
            <a:off x="7931544"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4" name="Text Placeholder 5">
            <a:extLst>
              <a:ext uri="{FF2B5EF4-FFF2-40B4-BE49-F238E27FC236}">
                <a16:creationId xmlns:a16="http://schemas.microsoft.com/office/drawing/2014/main" id="{A0AA539D-0B02-2837-7491-30A581915863}"/>
              </a:ext>
            </a:extLst>
          </p:cNvPr>
          <p:cNvSpPr txBox="1">
            <a:spLocks/>
          </p:cNvSpPr>
          <p:nvPr/>
        </p:nvSpPr>
        <p:spPr>
          <a:xfrm>
            <a:off x="7690209"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14" name="Group 13" descr="For great hiking shoes, consider the TrekExtreme Hiking Shoes1  or the Trailblaze Steel-Blue Hiking Shoes2&#10;">
            <a:extLst>
              <a:ext uri="{FF2B5EF4-FFF2-40B4-BE49-F238E27FC236}">
                <a16:creationId xmlns:a16="http://schemas.microsoft.com/office/drawing/2014/main" id="{9764562E-0265-9A02-633A-3BD6D459E9A5}"/>
              </a:ext>
            </a:extLst>
          </p:cNvPr>
          <p:cNvGrpSpPr/>
          <p:nvPr/>
        </p:nvGrpSpPr>
        <p:grpSpPr>
          <a:xfrm>
            <a:off x="8908473" y="713318"/>
            <a:ext cx="3058556" cy="1905771"/>
            <a:chOff x="9018953" y="-819668"/>
            <a:chExt cx="2948076" cy="1443702"/>
          </a:xfrm>
        </p:grpSpPr>
        <p:sp>
          <p:nvSpPr>
            <p:cNvPr id="13" name="Freeform 12">
              <a:extLst>
                <a:ext uri="{FF2B5EF4-FFF2-40B4-BE49-F238E27FC236}">
                  <a16:creationId xmlns:a16="http://schemas.microsoft.com/office/drawing/2014/main" id="{F42C96BB-612E-1ED0-ADEE-CC062FAF7751}"/>
                </a:ext>
                <a:ext uri="{C183D7F6-B498-43B3-948B-1728B52AA6E4}">
                  <adec:decorative xmlns:adec="http://schemas.microsoft.com/office/drawing/2017/decorative" val="1"/>
                </a:ext>
              </a:extLst>
            </p:cNvPr>
            <p:cNvSpPr/>
            <p:nvPr/>
          </p:nvSpPr>
          <p:spPr bwMode="auto">
            <a:xfrm>
              <a:off x="9018953" y="-789893"/>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0" name="Text Placeholder 5">
              <a:extLst>
                <a:ext uri="{FF2B5EF4-FFF2-40B4-BE49-F238E27FC236}">
                  <a16:creationId xmlns:a16="http://schemas.microsoft.com/office/drawing/2014/main" id="{78D0AF41-0E69-EB2B-322B-3947227BCDAE}"/>
                </a:ext>
                <a:ext uri="{C183D7F6-B498-43B3-948B-1728B52AA6E4}">
                  <adec:decorative xmlns:adec="http://schemas.microsoft.com/office/drawing/2017/decorative" val="1"/>
                </a:ext>
              </a:extLst>
            </p:cNvPr>
            <p:cNvSpPr txBox="1">
              <a:spLocks/>
            </p:cNvSpPr>
            <p:nvPr/>
          </p:nvSpPr>
          <p:spPr>
            <a:xfrm>
              <a:off x="9127811" y="-819668"/>
              <a:ext cx="2730360" cy="1212400"/>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dirty="0">
                  <a:solidFill>
                    <a:schemeClr val="bg1"/>
                  </a:solidFill>
                  <a:latin typeface="Segoe UI"/>
                  <a:cs typeface="Segoe UI Semilight"/>
                </a:rPr>
                <a:t>The compliance of the Northwind Health Plus plan with state regulations is ensured by the plan itself, as it states that it is in compliance with applicable state and federal laws and regulations[1]</a:t>
              </a:r>
              <a:endParaRPr lang="en-US" sz="1400" baseline="30000" dirty="0">
                <a:solidFill>
                  <a:schemeClr val="bg1"/>
                </a:solidFill>
                <a:latin typeface="Segoe UI"/>
                <a:cs typeface="Segoe UI Semilight"/>
              </a:endParaRPr>
            </a:p>
          </p:txBody>
        </p:sp>
      </p:grpSp>
      <p:grpSp>
        <p:nvGrpSpPr>
          <p:cNvPr id="82" name="Group 81">
            <a:extLst>
              <a:ext uri="{FF2B5EF4-FFF2-40B4-BE49-F238E27FC236}">
                <a16:creationId xmlns:a16="http://schemas.microsoft.com/office/drawing/2014/main" id="{D9500661-E8D6-18CF-D1C4-608EBA7642B0}"/>
              </a:ext>
              <a:ext uri="{C183D7F6-B498-43B3-948B-1728B52AA6E4}">
                <adec:decorative xmlns:adec="http://schemas.microsoft.com/office/drawing/2017/decorative" val="1"/>
              </a:ext>
            </a:extLst>
          </p:cNvPr>
          <p:cNvGrpSpPr/>
          <p:nvPr/>
        </p:nvGrpSpPr>
        <p:grpSpPr>
          <a:xfrm>
            <a:off x="9280038" y="3377891"/>
            <a:ext cx="674005" cy="219834"/>
            <a:chOff x="9280038" y="3377891"/>
            <a:chExt cx="674005" cy="219834"/>
          </a:xfrm>
        </p:grpSpPr>
        <p:cxnSp>
          <p:nvCxnSpPr>
            <p:cNvPr id="55" name="Straight Connector 54">
              <a:extLst>
                <a:ext uri="{FF2B5EF4-FFF2-40B4-BE49-F238E27FC236}">
                  <a16:creationId xmlns:a16="http://schemas.microsoft.com/office/drawing/2014/main" id="{471C7B87-D22A-44E8-2BA7-C7EE92093BAC}"/>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6" name="Group 55">
              <a:extLst>
                <a:ext uri="{FF2B5EF4-FFF2-40B4-BE49-F238E27FC236}">
                  <a16:creationId xmlns:a16="http://schemas.microsoft.com/office/drawing/2014/main" id="{0E6808E9-83C4-D76B-BB9C-E3BE6D7E2A34}"/>
                </a:ext>
              </a:extLst>
            </p:cNvPr>
            <p:cNvGrpSpPr/>
            <p:nvPr/>
          </p:nvGrpSpPr>
          <p:grpSpPr>
            <a:xfrm>
              <a:off x="9734208" y="3377891"/>
              <a:ext cx="219835" cy="219834"/>
              <a:chOff x="1613419" y="2537559"/>
              <a:chExt cx="339399" cy="339399"/>
            </a:xfrm>
          </p:grpSpPr>
          <p:sp>
            <p:nvSpPr>
              <p:cNvPr id="57" name="Oval 56">
                <a:extLst>
                  <a:ext uri="{FF2B5EF4-FFF2-40B4-BE49-F238E27FC236}">
                    <a16:creationId xmlns:a16="http://schemas.microsoft.com/office/drawing/2014/main" id="{426FBD40-4C38-D950-FAF5-E58928F03F11}"/>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8" name="Oval 57">
                <a:extLst>
                  <a:ext uri="{FF2B5EF4-FFF2-40B4-BE49-F238E27FC236}">
                    <a16:creationId xmlns:a16="http://schemas.microsoft.com/office/drawing/2014/main" id="{37EFAECF-CF9E-FA91-9828-70E5511CAE65}"/>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36" name="Graphic 27" descr="Robot icon">
            <a:extLst>
              <a:ext uri="{FF2B5EF4-FFF2-40B4-BE49-F238E27FC236}">
                <a16:creationId xmlns:a16="http://schemas.microsoft.com/office/drawing/2014/main" id="{333A2C78-45D8-B19E-D185-0C8BB347A34C}"/>
              </a:ext>
            </a:extLst>
          </p:cNvPr>
          <p:cNvSpPr/>
          <p:nvPr/>
        </p:nvSpPr>
        <p:spPr>
          <a:xfrm>
            <a:off x="10192368"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1" name="Group 80">
            <a:extLst>
              <a:ext uri="{FF2B5EF4-FFF2-40B4-BE49-F238E27FC236}">
                <a16:creationId xmlns:a16="http://schemas.microsoft.com/office/drawing/2014/main" id="{778B7ED9-06CF-1DAE-B7DB-26EABA2BF637}"/>
              </a:ext>
              <a:ext uri="{C183D7F6-B498-43B3-948B-1728B52AA6E4}">
                <adec:decorative xmlns:adec="http://schemas.microsoft.com/office/drawing/2017/decorative" val="1"/>
              </a:ext>
            </a:extLst>
          </p:cNvPr>
          <p:cNvGrpSpPr/>
          <p:nvPr/>
        </p:nvGrpSpPr>
        <p:grpSpPr>
          <a:xfrm>
            <a:off x="1543084" y="3226588"/>
            <a:ext cx="5955435" cy="588425"/>
            <a:chOff x="1543084" y="3226588"/>
            <a:chExt cx="5955435" cy="588425"/>
          </a:xfrm>
        </p:grpSpPr>
        <p:cxnSp>
          <p:nvCxnSpPr>
            <p:cNvPr id="59" name="Straight Connector 58">
              <a:extLst>
                <a:ext uri="{FF2B5EF4-FFF2-40B4-BE49-F238E27FC236}">
                  <a16:creationId xmlns:a16="http://schemas.microsoft.com/office/drawing/2014/main" id="{016438C8-4F22-F685-35AA-ABBC7AB97AD6}"/>
                </a:ext>
                <a:ext uri="{C183D7F6-B498-43B3-948B-1728B52AA6E4}">
                  <adec:decorative xmlns:adec="http://schemas.microsoft.com/office/drawing/2017/decorative" val="1"/>
                </a:ext>
              </a:extLst>
            </p:cNvPr>
            <p:cNvCxnSpPr>
              <a:cxnSpLocks/>
            </p:cNvCxnSpPr>
            <p:nvPr/>
          </p:nvCxnSpPr>
          <p:spPr>
            <a:xfrm>
              <a:off x="1543084" y="3336505"/>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60" name="Group 59">
              <a:extLst>
                <a:ext uri="{FF2B5EF4-FFF2-40B4-BE49-F238E27FC236}">
                  <a16:creationId xmlns:a16="http://schemas.microsoft.com/office/drawing/2014/main" id="{78A10AF6-B04B-C96F-FD9C-88B56B8CA266}"/>
                </a:ext>
              </a:extLst>
            </p:cNvPr>
            <p:cNvGrpSpPr/>
            <p:nvPr/>
          </p:nvGrpSpPr>
          <p:grpSpPr>
            <a:xfrm>
              <a:off x="7278684" y="3226588"/>
              <a:ext cx="219835" cy="219834"/>
              <a:chOff x="1613419" y="2537559"/>
              <a:chExt cx="339399" cy="339399"/>
            </a:xfrm>
          </p:grpSpPr>
          <p:sp>
            <p:nvSpPr>
              <p:cNvPr id="61" name="Oval 60">
                <a:extLst>
                  <a:ext uri="{FF2B5EF4-FFF2-40B4-BE49-F238E27FC236}">
                    <a16:creationId xmlns:a16="http://schemas.microsoft.com/office/drawing/2014/main" id="{54CC0CE2-9B97-45A4-FB44-C115F387EF90}"/>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2" name="Oval 61">
                <a:extLst>
                  <a:ext uri="{FF2B5EF4-FFF2-40B4-BE49-F238E27FC236}">
                    <a16:creationId xmlns:a16="http://schemas.microsoft.com/office/drawing/2014/main" id="{89B92629-F041-B9F6-398E-B49977AB97B4}"/>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64" name="Straight Connector 63">
              <a:extLst>
                <a:ext uri="{FF2B5EF4-FFF2-40B4-BE49-F238E27FC236}">
                  <a16:creationId xmlns:a16="http://schemas.microsoft.com/office/drawing/2014/main" id="{E31642E9-8AE2-C909-37DC-800BA16A90CD}"/>
                </a:ext>
                <a:ext uri="{C183D7F6-B498-43B3-948B-1728B52AA6E4}">
                  <adec:decorative xmlns:adec="http://schemas.microsoft.com/office/drawing/2017/decorative" val="1"/>
                </a:ext>
              </a:extLst>
            </p:cNvPr>
            <p:cNvCxnSpPr>
              <a:cxnSpLocks/>
            </p:cNvCxnSpPr>
            <p:nvPr/>
          </p:nvCxnSpPr>
          <p:spPr>
            <a:xfrm flipV="1">
              <a:off x="1549022" y="3336505"/>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grpSp>
        <p:nvGrpSpPr>
          <p:cNvPr id="79" name="Group 78">
            <a:extLst>
              <a:ext uri="{FF2B5EF4-FFF2-40B4-BE49-F238E27FC236}">
                <a16:creationId xmlns:a16="http://schemas.microsoft.com/office/drawing/2014/main" id="{6ABF3B91-677D-CC1F-A4B9-A0DB0258CFA3}"/>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45" name="Straight Connector 44">
              <a:extLst>
                <a:ext uri="{FF2B5EF4-FFF2-40B4-BE49-F238E27FC236}">
                  <a16:creationId xmlns:a16="http://schemas.microsoft.com/office/drawing/2014/main" id="{2BF47BC3-4C1B-D673-C827-67FE6944169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C590D550-AB9C-E650-649D-93167758DD5E}"/>
                </a:ext>
              </a:extLst>
            </p:cNvPr>
            <p:cNvGrpSpPr/>
            <p:nvPr/>
          </p:nvGrpSpPr>
          <p:grpSpPr>
            <a:xfrm>
              <a:off x="2952400" y="4374485"/>
              <a:ext cx="219835" cy="219834"/>
              <a:chOff x="1613419" y="2537559"/>
              <a:chExt cx="339399" cy="339399"/>
            </a:xfrm>
          </p:grpSpPr>
          <p:sp>
            <p:nvSpPr>
              <p:cNvPr id="39" name="Oval 38">
                <a:extLst>
                  <a:ext uri="{FF2B5EF4-FFF2-40B4-BE49-F238E27FC236}">
                    <a16:creationId xmlns:a16="http://schemas.microsoft.com/office/drawing/2014/main" id="{3CA5D3B2-196E-E648-6DF1-91360BDF5B5A}"/>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B5D72D3B-759F-0569-F3DD-28E1A9330525}"/>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80" name="Group 79">
            <a:extLst>
              <a:ext uri="{FF2B5EF4-FFF2-40B4-BE49-F238E27FC236}">
                <a16:creationId xmlns:a16="http://schemas.microsoft.com/office/drawing/2014/main" id="{8DCB4BAF-0C37-1567-194A-11153EA15B8F}"/>
              </a:ext>
              <a:ext uri="{C183D7F6-B498-43B3-948B-1728B52AA6E4}">
                <adec:decorative xmlns:adec="http://schemas.microsoft.com/office/drawing/2017/decorative" val="1"/>
              </a:ext>
            </a:extLst>
          </p:cNvPr>
          <p:cNvGrpSpPr/>
          <p:nvPr/>
        </p:nvGrpSpPr>
        <p:grpSpPr>
          <a:xfrm>
            <a:off x="6824514" y="4374485"/>
            <a:ext cx="674005" cy="219834"/>
            <a:chOff x="6824514" y="4374485"/>
            <a:chExt cx="674005" cy="219834"/>
          </a:xfrm>
        </p:grpSpPr>
        <p:cxnSp>
          <p:nvCxnSpPr>
            <p:cNvPr id="48" name="Straight Connector 47">
              <a:extLst>
                <a:ext uri="{FF2B5EF4-FFF2-40B4-BE49-F238E27FC236}">
                  <a16:creationId xmlns:a16="http://schemas.microsoft.com/office/drawing/2014/main" id="{99D03F11-E3EC-0B36-96DC-1776965A6CC3}"/>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9" name="Group 48">
              <a:extLst>
                <a:ext uri="{FF2B5EF4-FFF2-40B4-BE49-F238E27FC236}">
                  <a16:creationId xmlns:a16="http://schemas.microsoft.com/office/drawing/2014/main" id="{FAB83619-30FC-6902-52A9-6229821BCEB7}"/>
                </a:ext>
              </a:extLst>
            </p:cNvPr>
            <p:cNvGrpSpPr/>
            <p:nvPr/>
          </p:nvGrpSpPr>
          <p:grpSpPr>
            <a:xfrm>
              <a:off x="7278684" y="4374485"/>
              <a:ext cx="219835" cy="219834"/>
              <a:chOff x="1613419" y="2537559"/>
              <a:chExt cx="339399" cy="339399"/>
            </a:xfrm>
          </p:grpSpPr>
          <p:sp>
            <p:nvSpPr>
              <p:cNvPr id="50" name="Oval 49">
                <a:extLst>
                  <a:ext uri="{FF2B5EF4-FFF2-40B4-BE49-F238E27FC236}">
                    <a16:creationId xmlns:a16="http://schemas.microsoft.com/office/drawing/2014/main" id="{5D57AB67-4789-B14E-2228-88EBB2239F12}"/>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1E406C78-BD30-1109-B0C4-858B509C725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Tree>
    <p:extLst>
      <p:ext uri="{BB962C8B-B14F-4D97-AF65-F5344CB8AC3E}">
        <p14:creationId xmlns:p14="http://schemas.microsoft.com/office/powerpoint/2010/main" val="33959508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7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79"/>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34"/>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47"/>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5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0"/>
                                  </p:stCondLst>
                                  <p:childTnLst>
                                    <p:animMotion origin="layout" path="M 0 -2.59259E-6 L 0 0.03542 " pathEditMode="relative" rAng="0" ptsTypes="AA">
                                      <p:cBhvr>
                                        <p:cTn id="51" dur="700" spd="-100000" fill="hold"/>
                                        <p:tgtEl>
                                          <p:spTgt spid="4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500"/>
                                        <p:tgtEl>
                                          <p:spTgt spid="80"/>
                                        </p:tgtEl>
                                      </p:cBhvr>
                                    </p:animEffect>
                                  </p:childTnLst>
                                </p:cTn>
                              </p:par>
                              <p:par>
                                <p:cTn id="57" presetID="42" presetClass="path" presetSubtype="0" decel="100000" fill="hold" nodeType="withEffect">
                                  <p:stCondLst>
                                    <p:cond delay="0"/>
                                  </p:stCondLst>
                                  <p:childTnLst>
                                    <p:animMotion origin="layout" path="M 0 -2.59259E-6 L 0 0.03542 " pathEditMode="relative" rAng="0" ptsTypes="AA">
                                      <p:cBhvr>
                                        <p:cTn id="58" dur="700" spd="-100000" fill="hold"/>
                                        <p:tgtEl>
                                          <p:spTgt spid="80"/>
                                        </p:tgtEl>
                                        <p:attrNameLst>
                                          <p:attrName>ppt_x</p:attrName>
                                          <p:attrName>ppt_y</p:attrName>
                                        </p:attrNameLst>
                                      </p:cBhvr>
                                      <p:rCtr x="0" y="1759"/>
                                    </p:animMotion>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42" presetClass="path" presetSubtype="0" decel="100000" fill="hold" nodeType="withEffect">
                                  <p:stCondLst>
                                    <p:cond delay="0"/>
                                  </p:stCondLst>
                                  <p:childTnLst>
                                    <p:animMotion origin="layout" path="M 0 -2.59259E-6 L 0 0.03542 " pathEditMode="relative" rAng="0" ptsTypes="AA">
                                      <p:cBhvr>
                                        <p:cTn id="63" dur="700" spd="-100000" fill="hold"/>
                                        <p:tgtEl>
                                          <p:spTgt spid="81"/>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35"/>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0"/>
                                  </p:stCondLst>
                                  <p:childTnLst>
                                    <p:animMotion origin="layout" path="M 0 -2.59259E-6 L 0 0.03542 " pathEditMode="relative" rAng="0" ptsTypes="AA">
                                      <p:cBhvr>
                                        <p:cTn id="78" dur="700" spd="-100000" fill="hold"/>
                                        <p:tgtEl>
                                          <p:spTgt spid="4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82"/>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36"/>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par>
                                <p:cTn id="94" presetID="42" presetClass="path" presetSubtype="0" decel="100000" fill="hold" nodeType="withEffect">
                                  <p:stCondLst>
                                    <p:cond delay="0"/>
                                  </p:stCondLst>
                                  <p:childTnLst>
                                    <p:animMotion origin="layout" path="M 3.125E-6 -3.7037E-6 L 3.125E-6 0.03542 " pathEditMode="relative" rAng="0" ptsTypes="AA">
                                      <p:cBhvr>
                                        <p:cTn id="95"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3" grpId="0" animBg="1"/>
      <p:bldP spid="33" grpId="1" animBg="1"/>
      <p:bldP spid="77" grpId="0"/>
      <p:bldP spid="77" grpId="1"/>
      <p:bldP spid="42" grpId="0" animBg="1"/>
      <p:bldP spid="42" grpId="1" animBg="1"/>
      <p:bldP spid="34" grpId="0" animBg="1"/>
      <p:bldP spid="34" grpId="1" animBg="1"/>
      <p:bldP spid="47" grpId="0"/>
      <p:bldP spid="47" grpId="1"/>
      <p:bldP spid="52" grpId="0"/>
      <p:bldP spid="52" grpId="1"/>
      <p:bldP spid="43" grpId="0" animBg="1"/>
      <p:bldP spid="43" grpId="1" animBg="1"/>
      <p:bldP spid="35" grpId="0" animBg="1"/>
      <p:bldP spid="35" grpId="1" animBg="1"/>
      <p:bldP spid="54" grpId="0"/>
      <p:bldP spid="54" grpId="1"/>
      <p:bldP spid="36" grpId="0" animBg="1"/>
      <p:bldP spid="36"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56181-78BA-D979-6A88-6C0CA098DD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CDE4D5-CEE4-3C5C-0F14-3485AC5FF256}"/>
              </a:ext>
            </a:extLst>
          </p:cNvPr>
          <p:cNvSpPr>
            <a:spLocks noGrp="1"/>
          </p:cNvSpPr>
          <p:nvPr>
            <p:ph type="title"/>
          </p:nvPr>
        </p:nvSpPr>
        <p:spPr>
          <a:xfrm>
            <a:off x="588963" y="457200"/>
            <a:ext cx="11017250" cy="553998"/>
          </a:xfrm>
        </p:spPr>
        <p:txBody>
          <a:bodyPr/>
          <a:lstStyle/>
          <a:p>
            <a:r>
              <a:rPr lang="en-US" dirty="0">
                <a:cs typeface="Segoe UI"/>
              </a:rPr>
              <a:t>Evaluating RAG Answers</a:t>
            </a:r>
          </a:p>
        </p:txBody>
      </p:sp>
      <p:cxnSp>
        <p:nvCxnSpPr>
          <p:cNvPr id="97" name="Straight Connector 96">
            <a:extLst>
              <a:ext uri="{FF2B5EF4-FFF2-40B4-BE49-F238E27FC236}">
                <a16:creationId xmlns:a16="http://schemas.microsoft.com/office/drawing/2014/main" id="{BB472835-5361-2123-2AB5-678B6FA2B9C2}"/>
              </a:ext>
              <a:ext uri="{C183D7F6-B498-43B3-948B-1728B52AA6E4}">
                <adec:decorative xmlns:adec="http://schemas.microsoft.com/office/drawing/2017/decorative" val="1"/>
              </a:ext>
            </a:extLst>
          </p:cNvPr>
          <p:cNvCxnSpPr>
            <a:cxnSpLocks/>
          </p:cNvCxnSpPr>
          <p:nvPr/>
        </p:nvCxnSpPr>
        <p:spPr>
          <a:xfrm>
            <a:off x="8494001" y="-1171921"/>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C73F8576-CF8C-4511-DD3D-05EBA0F19C31}"/>
              </a:ext>
              <a:ext uri="{C183D7F6-B498-43B3-948B-1728B52AA6E4}">
                <adec:decorative xmlns:adec="http://schemas.microsoft.com/office/drawing/2017/decorative" val="1"/>
              </a:ext>
            </a:extLst>
          </p:cNvPr>
          <p:cNvCxnSpPr>
            <a:cxnSpLocks/>
          </p:cNvCxnSpPr>
          <p:nvPr/>
        </p:nvCxnSpPr>
        <p:spPr>
          <a:xfrm>
            <a:off x="8494001" y="184016"/>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2" name="TextBox 71">
            <a:extLst>
              <a:ext uri="{FF2B5EF4-FFF2-40B4-BE49-F238E27FC236}">
                <a16:creationId xmlns:a16="http://schemas.microsoft.com/office/drawing/2014/main" id="{0A992A7F-BB3B-6B0C-D5A5-BD0710C05FFB}"/>
              </a:ext>
            </a:extLst>
          </p:cNvPr>
          <p:cNvSpPr txBox="1"/>
          <p:nvPr/>
        </p:nvSpPr>
        <p:spPr>
          <a:xfrm>
            <a:off x="578666" y="11963683"/>
            <a:ext cx="6342624" cy="4678204"/>
          </a:xfrm>
          <a:prstGeom prst="rect">
            <a:avLst/>
          </a:prstGeom>
          <a:noFill/>
        </p:spPr>
        <p:txBody>
          <a:bodyPr wrap="square" lIns="0" tIns="0" rIns="0" bIns="0" rtlCol="0">
            <a:spAutoFit/>
          </a:bodyPr>
          <a:lstStyle/>
          <a:p>
            <a:pPr algn="l"/>
            <a:r>
              <a:rPr lang="en-US" sz="2400">
                <a:latin typeface="+mj-lt"/>
              </a:rPr>
              <a:t>Powerful search functionality</a:t>
            </a:r>
          </a:p>
          <a:p>
            <a:pPr marL="182563" lvl="1" indent="-169863">
              <a:buFont typeface="Arial" panose="020B0604020202020204" pitchFamily="34" charset="0"/>
              <a:buChar char="•"/>
            </a:pPr>
            <a:r>
              <a:rPr lang="en-US" sz="2000"/>
              <a:t>Vector search</a:t>
            </a:r>
          </a:p>
          <a:p>
            <a:pPr marL="182563" lvl="1" indent="-169863">
              <a:buFont typeface="Arial" panose="020B0604020202020204" pitchFamily="34" charset="0"/>
              <a:buChar char="•"/>
            </a:pPr>
            <a:r>
              <a:rPr lang="en-US" sz="2000"/>
              <a:t>Hybrid search</a:t>
            </a:r>
          </a:p>
          <a:p>
            <a:pPr marL="182563" lvl="1" indent="-169863">
              <a:buFont typeface="Arial" panose="020B0604020202020204" pitchFamily="34" charset="0"/>
              <a:buChar char="•"/>
            </a:pPr>
            <a:r>
              <a:rPr lang="en-US" sz="2000"/>
              <a:t>Semantic re-ranking</a:t>
            </a:r>
          </a:p>
          <a:p>
            <a:pPr marL="182563" lvl="1" indent="-169863">
              <a:buFont typeface="Arial" panose="020B0604020202020204" pitchFamily="34" charset="0"/>
              <a:buChar char="•"/>
            </a:pPr>
            <a:r>
              <a:rPr lang="en-US" sz="2000"/>
              <a:t>Filtering</a:t>
            </a:r>
          </a:p>
          <a:p>
            <a:pPr algn="l"/>
            <a:r>
              <a:rPr lang="en-US" sz="2400">
                <a:latin typeface="+mj-lt"/>
              </a:rPr>
              <a:t>Well prepared data</a:t>
            </a:r>
          </a:p>
          <a:p>
            <a:pPr marL="182563" lvl="1" indent="-169863">
              <a:buFont typeface="Arial" panose="020B0604020202020204" pitchFamily="34" charset="0"/>
              <a:buChar char="•"/>
            </a:pPr>
            <a:r>
              <a:rPr lang="en-US" sz="2000"/>
              <a:t>Reasonably sized text</a:t>
            </a:r>
          </a:p>
          <a:p>
            <a:pPr marL="182563" lvl="1" indent="-169863">
              <a:buFont typeface="Arial" panose="020B0604020202020204" pitchFamily="34" charset="0"/>
              <a:buChar char="•"/>
            </a:pPr>
            <a:r>
              <a:rPr lang="en-US" sz="2000"/>
              <a:t>Meaningful vectors</a:t>
            </a:r>
          </a:p>
          <a:p>
            <a:r>
              <a:rPr lang="en-US" sz="2400">
                <a:latin typeface="+mj-lt"/>
              </a:rPr>
              <a:t>Sophisticated LLM</a:t>
            </a:r>
          </a:p>
          <a:p>
            <a:pPr marL="182563" lvl="1" indent="-169863">
              <a:buFont typeface="Arial" panose="020B0604020202020204" pitchFamily="34" charset="0"/>
              <a:buChar char="•"/>
            </a:pPr>
            <a:r>
              <a:rPr lang="en-US" sz="2000"/>
              <a:t>Adheres to instructions</a:t>
            </a:r>
          </a:p>
          <a:p>
            <a:pPr marL="182563" lvl="1" indent="-169863">
              <a:buFont typeface="Arial" panose="020B0604020202020204" pitchFamily="34" charset="0"/>
              <a:buChar char="•"/>
            </a:pPr>
            <a:r>
              <a:rPr lang="en-US" sz="2000"/>
              <a:t>Supports function calling</a:t>
            </a:r>
          </a:p>
          <a:p>
            <a:pPr marL="914383" lvl="1" indent="-457200">
              <a:buFont typeface="Arial" panose="020B0604020202020204" pitchFamily="34" charset="0"/>
              <a:buChar char="•"/>
            </a:pPr>
            <a:endParaRPr lang="en-US" sz="2400"/>
          </a:p>
          <a:p>
            <a:pPr marL="914383" lvl="1" indent="-457200">
              <a:buFont typeface="Arial" panose="020B0604020202020204" pitchFamily="34" charset="0"/>
              <a:buChar char="•"/>
            </a:pPr>
            <a:endParaRPr lang="en-US" sz="2400"/>
          </a:p>
          <a:p>
            <a:pPr algn="l"/>
            <a:endParaRPr lang="en-US" sz="2400"/>
          </a:p>
        </p:txBody>
      </p:sp>
      <p:sp>
        <p:nvSpPr>
          <p:cNvPr id="67" name="Rounded Rectangle 5">
            <a:extLst>
              <a:ext uri="{FF2B5EF4-FFF2-40B4-BE49-F238E27FC236}">
                <a16:creationId xmlns:a16="http://schemas.microsoft.com/office/drawing/2014/main" id="{F453568F-5776-8697-AE17-14C68261BB37}"/>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4" name="Rounded Rectangle 5">
            <a:extLst>
              <a:ext uri="{FF2B5EF4-FFF2-40B4-BE49-F238E27FC236}">
                <a16:creationId xmlns:a16="http://schemas.microsoft.com/office/drawing/2014/main" id="{32255362-AC5E-A14E-F7C0-490B0C61D34A}"/>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8" name="Rounded Rectangle 5">
            <a:extLst>
              <a:ext uri="{FF2B5EF4-FFF2-40B4-BE49-F238E27FC236}">
                <a16:creationId xmlns:a16="http://schemas.microsoft.com/office/drawing/2014/main" id="{CE6712A1-A83F-0CFA-A2D5-7EC9549B23CC}"/>
              </a:ext>
              <a:ext uri="{C183D7F6-B498-43B3-948B-1728B52AA6E4}">
                <adec:decorative xmlns:adec="http://schemas.microsoft.com/office/drawing/2017/decorative" val="1"/>
              </a:ext>
            </a:extLst>
          </p:cNvPr>
          <p:cNvSpPr/>
          <p:nvPr/>
        </p:nvSpPr>
        <p:spPr bwMode="auto">
          <a:xfrm>
            <a:off x="8097446" y="2039889"/>
            <a:ext cx="3676465"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71" name="TextBox 70">
            <a:extLst>
              <a:ext uri="{FF2B5EF4-FFF2-40B4-BE49-F238E27FC236}">
                <a16:creationId xmlns:a16="http://schemas.microsoft.com/office/drawing/2014/main" id="{597A368E-1096-153D-B5C5-3ACE161E25E3}"/>
              </a:ext>
            </a:extLst>
          </p:cNvPr>
          <p:cNvSpPr txBox="1"/>
          <p:nvPr/>
        </p:nvSpPr>
        <p:spPr>
          <a:xfrm>
            <a:off x="1035487" y="2793301"/>
            <a:ext cx="2874958" cy="1661993"/>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800" b="0" i="0" dirty="0">
                <a:effectLst/>
              </a:rPr>
              <a:t>Captures how directly an answer addresses the user’s question or topic, filtering out off‑topic or distracting information.</a:t>
            </a:r>
            <a:br>
              <a:rPr lang="en-US" sz="1800" dirty="0"/>
            </a:br>
            <a:endParaRPr lang="en-US" sz="1800" dirty="0"/>
          </a:p>
        </p:txBody>
      </p:sp>
      <p:sp>
        <p:nvSpPr>
          <p:cNvPr id="4" name="TextBox 3">
            <a:extLst>
              <a:ext uri="{FF2B5EF4-FFF2-40B4-BE49-F238E27FC236}">
                <a16:creationId xmlns:a16="http://schemas.microsoft.com/office/drawing/2014/main" id="{DC8F8AA8-A107-170C-E12E-293308DBF911}"/>
              </a:ext>
            </a:extLst>
          </p:cNvPr>
          <p:cNvSpPr txBox="1"/>
          <p:nvPr/>
        </p:nvSpPr>
        <p:spPr>
          <a:xfrm>
            <a:off x="2308121" y="1945111"/>
            <a:ext cx="483632" cy="615553"/>
          </a:xfrm>
          <a:prstGeom prst="rect">
            <a:avLst/>
          </a:prstGeom>
          <a:noFill/>
        </p:spPr>
        <p:txBody>
          <a:bodyPr wrap="square" lIns="0" tIns="0" rIns="0" bIns="0" rtlCol="0">
            <a:spAutoFit/>
          </a:bodyPr>
          <a:lstStyle/>
          <a:p>
            <a:pPr algn="l"/>
            <a:r>
              <a:rPr lang="en-US" sz="4000" dirty="0">
                <a:solidFill>
                  <a:schemeClr val="bg1"/>
                </a:solidFill>
              </a:rPr>
              <a:t>1</a:t>
            </a:r>
          </a:p>
        </p:txBody>
      </p:sp>
      <p:sp>
        <p:nvSpPr>
          <p:cNvPr id="3" name="Rectangle 2">
            <a:extLst>
              <a:ext uri="{FF2B5EF4-FFF2-40B4-BE49-F238E27FC236}">
                <a16:creationId xmlns:a16="http://schemas.microsoft.com/office/drawing/2014/main" id="{B74CFEAB-271C-5CCF-9109-0D5F63E16EAB}"/>
              </a:ext>
            </a:extLst>
          </p:cNvPr>
          <p:cNvSpPr/>
          <p:nvPr/>
        </p:nvSpPr>
        <p:spPr bwMode="auto">
          <a:xfrm>
            <a:off x="1468512" y="1724004"/>
            <a:ext cx="2008909" cy="7495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Relevance</a:t>
            </a:r>
          </a:p>
        </p:txBody>
      </p:sp>
      <p:sp>
        <p:nvSpPr>
          <p:cNvPr id="7" name="Rectangle 6">
            <a:extLst>
              <a:ext uri="{FF2B5EF4-FFF2-40B4-BE49-F238E27FC236}">
                <a16:creationId xmlns:a16="http://schemas.microsoft.com/office/drawing/2014/main" id="{4B86EC50-1E76-641C-4E1B-A714FEB6F166}"/>
              </a:ext>
            </a:extLst>
          </p:cNvPr>
          <p:cNvSpPr/>
          <p:nvPr/>
        </p:nvSpPr>
        <p:spPr bwMode="auto">
          <a:xfrm>
            <a:off x="5186094" y="1749148"/>
            <a:ext cx="2008909" cy="7495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rgbClr val="FFFFFF"/>
                </a:solidFill>
                <a:ea typeface="Segoe UI" pitchFamily="34" charset="0"/>
                <a:cs typeface="Segoe UI" pitchFamily="34" charset="0"/>
              </a:rPr>
              <a:t>Groundedness</a:t>
            </a: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30021A04-B147-732E-6FA0-EE2D173CEAE0}"/>
              </a:ext>
            </a:extLst>
          </p:cNvPr>
          <p:cNvSpPr/>
          <p:nvPr/>
        </p:nvSpPr>
        <p:spPr bwMode="auto">
          <a:xfrm>
            <a:off x="9120785" y="1748057"/>
            <a:ext cx="2008909" cy="74959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Correctness</a:t>
            </a:r>
          </a:p>
        </p:txBody>
      </p:sp>
      <p:sp>
        <p:nvSpPr>
          <p:cNvPr id="9" name="TextBox 8">
            <a:extLst>
              <a:ext uri="{FF2B5EF4-FFF2-40B4-BE49-F238E27FC236}">
                <a16:creationId xmlns:a16="http://schemas.microsoft.com/office/drawing/2014/main" id="{7B73E5E7-C2B9-AD2A-5627-8E58954C1BCF}"/>
              </a:ext>
            </a:extLst>
          </p:cNvPr>
          <p:cNvSpPr txBox="1"/>
          <p:nvPr/>
        </p:nvSpPr>
        <p:spPr>
          <a:xfrm>
            <a:off x="4658521" y="2789487"/>
            <a:ext cx="2874958" cy="2492990"/>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800" dirty="0"/>
              <a:t>Measures how well an answer is tied to the provided context or source material, spotting unsupported claims or “hallucinations.”</a:t>
            </a:r>
          </a:p>
          <a:p>
            <a:pPr marL="285750" indent="-285750" algn="l">
              <a:buFont typeface="Arial" panose="020B0604020202020204" pitchFamily="34" charset="0"/>
              <a:buChar char="•"/>
            </a:pPr>
            <a:r>
              <a:rPr lang="en-US" sz="1800" dirty="0"/>
              <a:t>Ensures outputs can be traced back to known facts or data</a:t>
            </a:r>
          </a:p>
        </p:txBody>
      </p:sp>
      <p:sp>
        <p:nvSpPr>
          <p:cNvPr id="10" name="TextBox 9">
            <a:extLst>
              <a:ext uri="{FF2B5EF4-FFF2-40B4-BE49-F238E27FC236}">
                <a16:creationId xmlns:a16="http://schemas.microsoft.com/office/drawing/2014/main" id="{E23BAD80-7032-99C1-5956-8521C12DFD17}"/>
              </a:ext>
            </a:extLst>
          </p:cNvPr>
          <p:cNvSpPr txBox="1"/>
          <p:nvPr/>
        </p:nvSpPr>
        <p:spPr>
          <a:xfrm>
            <a:off x="8494001" y="2789486"/>
            <a:ext cx="2874958" cy="1384995"/>
          </a:xfrm>
          <a:prstGeom prst="rect">
            <a:avLst/>
          </a:prstGeom>
          <a:noFill/>
        </p:spPr>
        <p:txBody>
          <a:bodyPr wrap="square" lIns="0" tIns="0" rIns="0" bIns="0" rtlCol="0">
            <a:spAutoFit/>
          </a:bodyPr>
          <a:lstStyle/>
          <a:p>
            <a:pPr marL="285750" indent="-285750" algn="l">
              <a:buFont typeface="Arial" panose="020B0604020202020204" pitchFamily="34" charset="0"/>
              <a:buChar char="•"/>
            </a:pPr>
            <a:r>
              <a:rPr lang="en-US" sz="1800" b="0" i="0" dirty="0">
                <a:effectLst/>
              </a:rPr>
              <a:t>Checks factual and logical accuracy, flagging errors or inconsistencies in the response.</a:t>
            </a:r>
            <a:br>
              <a:rPr lang="en-US" sz="1800" dirty="0"/>
            </a:br>
            <a:endParaRPr lang="en-US" sz="1800" dirty="0"/>
          </a:p>
        </p:txBody>
      </p:sp>
    </p:spTree>
    <p:extLst>
      <p:ext uri="{BB962C8B-B14F-4D97-AF65-F5344CB8AC3E}">
        <p14:creationId xmlns:p14="http://schemas.microsoft.com/office/powerpoint/2010/main" val="19449639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5">
            <a:extLst>
              <a:ext uri="{FF2B5EF4-FFF2-40B4-BE49-F238E27FC236}">
                <a16:creationId xmlns:a16="http://schemas.microsoft.com/office/drawing/2014/main" id="{64C5BD4A-65A8-4CD0-7D5B-50E9354C6BF4}"/>
              </a:ext>
              <a:ext uri="{C183D7F6-B498-43B3-948B-1728B52AA6E4}">
                <adec:decorative xmlns:adec="http://schemas.microsoft.com/office/drawing/2017/decorative" val="1"/>
              </a:ext>
            </a:extLst>
          </p:cNvPr>
          <p:cNvSpPr/>
          <p:nvPr/>
        </p:nvSpPr>
        <p:spPr bwMode="auto">
          <a:xfrm>
            <a:off x="7950908" y="1515020"/>
            <a:ext cx="2864401" cy="4905444"/>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1865484">
              <a:defRPr/>
            </a:pPr>
            <a:endParaRPr lang="en-US" sz="1400" baseline="30000" dirty="0">
              <a:solidFill>
                <a:schemeClr val="tx1"/>
              </a:solidFill>
              <a:cs typeface="Segoe UI Semilight"/>
            </a:endParaRPr>
          </a:p>
        </p:txBody>
      </p:sp>
      <p:sp>
        <p:nvSpPr>
          <p:cNvPr id="2" name="Title 1">
            <a:extLst>
              <a:ext uri="{FF2B5EF4-FFF2-40B4-BE49-F238E27FC236}">
                <a16:creationId xmlns:a16="http://schemas.microsoft.com/office/drawing/2014/main" id="{7B415AA3-2039-8CAE-05D5-34CF0A65E319}"/>
              </a:ext>
            </a:extLst>
          </p:cNvPr>
          <p:cNvSpPr>
            <a:spLocks noGrp="1"/>
          </p:cNvSpPr>
          <p:nvPr>
            <p:ph type="title"/>
          </p:nvPr>
        </p:nvSpPr>
        <p:spPr/>
        <p:txBody>
          <a:bodyPr/>
          <a:lstStyle/>
          <a:p>
            <a:r>
              <a:rPr lang="en-US" dirty="0"/>
              <a:t>Example Evaluation</a:t>
            </a:r>
          </a:p>
        </p:txBody>
      </p:sp>
      <p:grpSp>
        <p:nvGrpSpPr>
          <p:cNvPr id="3" name="Group 2" descr="What’s the best shoe for hiking?">
            <a:extLst>
              <a:ext uri="{FF2B5EF4-FFF2-40B4-BE49-F238E27FC236}">
                <a16:creationId xmlns:a16="http://schemas.microsoft.com/office/drawing/2014/main" id="{055C07C5-5F0B-3FC3-8CFC-3C7662B22F8A}"/>
              </a:ext>
            </a:extLst>
          </p:cNvPr>
          <p:cNvGrpSpPr/>
          <p:nvPr/>
        </p:nvGrpSpPr>
        <p:grpSpPr>
          <a:xfrm>
            <a:off x="609830" y="2213067"/>
            <a:ext cx="2150314" cy="1601946"/>
            <a:chOff x="3449886" y="1978178"/>
            <a:chExt cx="1898415" cy="1175481"/>
          </a:xfrm>
        </p:grpSpPr>
        <p:sp>
          <p:nvSpPr>
            <p:cNvPr id="4" name="Freeform 5">
              <a:extLst>
                <a:ext uri="{FF2B5EF4-FFF2-40B4-BE49-F238E27FC236}">
                  <a16:creationId xmlns:a16="http://schemas.microsoft.com/office/drawing/2014/main" id="{2A71D883-1E28-B9AC-77EE-7F387A142B68}"/>
                </a:ext>
                <a:ext uri="{C183D7F6-B498-43B3-948B-1728B52AA6E4}">
                  <adec:decorative xmlns:adec="http://schemas.microsoft.com/office/drawing/2017/decorative" val="1"/>
                </a:ext>
              </a:extLst>
            </p:cNvPr>
            <p:cNvSpPr/>
            <p:nvPr/>
          </p:nvSpPr>
          <p:spPr bwMode="auto">
            <a:xfrm>
              <a:off x="3449886"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 name="Text Placeholder 5">
              <a:extLst>
                <a:ext uri="{FF2B5EF4-FFF2-40B4-BE49-F238E27FC236}">
                  <a16:creationId xmlns:a16="http://schemas.microsoft.com/office/drawing/2014/main" id="{2B4241C0-020A-CE89-87E3-296A5FA983A9}"/>
                </a:ext>
                <a:ext uri="{C183D7F6-B498-43B3-948B-1728B52AA6E4}">
                  <adec:decorative xmlns:adec="http://schemas.microsoft.com/office/drawing/2017/decorative" val="1"/>
                </a:ext>
              </a:extLst>
            </p:cNvPr>
            <p:cNvSpPr txBox="1">
              <a:spLocks/>
            </p:cNvSpPr>
            <p:nvPr/>
          </p:nvSpPr>
          <p:spPr>
            <a:xfrm>
              <a:off x="3484560"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dirty="0">
                  <a:solidFill>
                    <a:schemeClr val="bg1"/>
                  </a:solidFill>
                  <a:latin typeface="Segoe UI"/>
                  <a:cs typeface="Segoe UI Semilight"/>
                </a:rPr>
                <a:t>Who ensures the compliance of the Northwind Health Plus plan with state regulations?</a:t>
              </a:r>
              <a:endParaRPr lang="en-US" sz="1400" dirty="0">
                <a:solidFill>
                  <a:schemeClr val="bg1"/>
                </a:solidFill>
                <a:latin typeface="Segoe UI"/>
                <a:cs typeface="Segoe UI"/>
              </a:endParaRPr>
            </a:p>
          </p:txBody>
        </p:sp>
      </p:grpSp>
      <p:sp>
        <p:nvSpPr>
          <p:cNvPr id="6" name="Rounded Rectangle 5">
            <a:extLst>
              <a:ext uri="{FF2B5EF4-FFF2-40B4-BE49-F238E27FC236}">
                <a16:creationId xmlns:a16="http://schemas.microsoft.com/office/drawing/2014/main" id="{BA1A83BE-A776-7FDD-E0D4-638D1F83B6D6}"/>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7" name="Graphic 31" descr="Person with chat bubble icon">
            <a:extLst>
              <a:ext uri="{FF2B5EF4-FFF2-40B4-BE49-F238E27FC236}">
                <a16:creationId xmlns:a16="http://schemas.microsoft.com/office/drawing/2014/main" id="{887135A9-AFB8-AAA8-3BD2-4241455AFE3A}"/>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8" name="Text Placeholder 5">
            <a:extLst>
              <a:ext uri="{FF2B5EF4-FFF2-40B4-BE49-F238E27FC236}">
                <a16:creationId xmlns:a16="http://schemas.microsoft.com/office/drawing/2014/main" id="{6ED75D3B-3171-C635-F128-B36803C7A505}"/>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9" name="Rounded Rectangle 5">
            <a:extLst>
              <a:ext uri="{FF2B5EF4-FFF2-40B4-BE49-F238E27FC236}">
                <a16:creationId xmlns:a16="http://schemas.microsoft.com/office/drawing/2014/main" id="{4DC72029-5CCE-81D6-1F1F-75A594218688}"/>
              </a:ext>
              <a:ext uri="{C183D7F6-B498-43B3-948B-1728B52AA6E4}">
                <adec:decorative xmlns:adec="http://schemas.microsoft.com/office/drawing/2017/decorative" val="1"/>
              </a:ext>
            </a:extLst>
          </p:cNvPr>
          <p:cNvSpPr/>
          <p:nvPr/>
        </p:nvSpPr>
        <p:spPr bwMode="auto">
          <a:xfrm>
            <a:off x="3068652" y="3815013"/>
            <a:ext cx="15061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0" name="Graphic 29" descr="Database with magnifying glass icon">
            <a:extLst>
              <a:ext uri="{FF2B5EF4-FFF2-40B4-BE49-F238E27FC236}">
                <a16:creationId xmlns:a16="http://schemas.microsoft.com/office/drawing/2014/main" id="{FD1D4C3E-6A33-B359-AF06-B1EE21167179}"/>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1" name="Text Placeholder 5">
            <a:extLst>
              <a:ext uri="{FF2B5EF4-FFF2-40B4-BE49-F238E27FC236}">
                <a16:creationId xmlns:a16="http://schemas.microsoft.com/office/drawing/2014/main" id="{D52E1500-8A20-072E-9D90-A70FD24C2734}"/>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Search</a:t>
            </a:r>
            <a:endParaRPr lang="en-US" sz="1800" dirty="0">
              <a:cs typeface="Segoe UI Semilight"/>
            </a:endParaRPr>
          </a:p>
        </p:txBody>
      </p:sp>
      <p:sp>
        <p:nvSpPr>
          <p:cNvPr id="13" name="Rounded Rectangle 5">
            <a:extLst>
              <a:ext uri="{FF2B5EF4-FFF2-40B4-BE49-F238E27FC236}">
                <a16:creationId xmlns:a16="http://schemas.microsoft.com/office/drawing/2014/main" id="{550730E9-FFEE-0E02-9C45-F93EC61B0B10}"/>
              </a:ext>
              <a:ext uri="{C183D7F6-B498-43B3-948B-1728B52AA6E4}">
                <adec:decorative xmlns:adec="http://schemas.microsoft.com/office/drawing/2017/decorative" val="1"/>
              </a:ext>
            </a:extLst>
          </p:cNvPr>
          <p:cNvSpPr/>
          <p:nvPr/>
        </p:nvSpPr>
        <p:spPr bwMode="auto">
          <a:xfrm>
            <a:off x="5163002" y="3377890"/>
            <a:ext cx="2150314" cy="256054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1865484">
              <a:defRPr/>
            </a:pPr>
            <a:r>
              <a:rPr lang="en-US" sz="1400" dirty="0">
                <a:solidFill>
                  <a:schemeClr val="tx1"/>
                </a:solidFill>
                <a:cs typeface="Segoe UI Semilight"/>
              </a:rPr>
              <a:t>The compliance of the Northwind Health Plus plan with state regulations is ensured by the plan itself, as it states that it is in compliance with applicable state and federal laws and regulations[1]</a:t>
            </a:r>
            <a:endParaRPr lang="en-US" sz="1400" baseline="30000" dirty="0">
              <a:solidFill>
                <a:schemeClr val="tx1"/>
              </a:solidFill>
              <a:cs typeface="Segoe UI Semilight"/>
            </a:endParaRPr>
          </a:p>
        </p:txBody>
      </p:sp>
      <p:sp>
        <p:nvSpPr>
          <p:cNvPr id="14" name="Graphic 22" descr="Large Language Model icon">
            <a:extLst>
              <a:ext uri="{FF2B5EF4-FFF2-40B4-BE49-F238E27FC236}">
                <a16:creationId xmlns:a16="http://schemas.microsoft.com/office/drawing/2014/main" id="{AC985195-C4BA-2DF4-4A7B-1DD35045B816}"/>
              </a:ext>
            </a:extLst>
          </p:cNvPr>
          <p:cNvSpPr/>
          <p:nvPr/>
        </p:nvSpPr>
        <p:spPr>
          <a:xfrm>
            <a:off x="5163002" y="2396564"/>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5" name="Text Placeholder 5">
            <a:extLst>
              <a:ext uri="{FF2B5EF4-FFF2-40B4-BE49-F238E27FC236}">
                <a16:creationId xmlns:a16="http://schemas.microsoft.com/office/drawing/2014/main" id="{4CA98AB2-0185-5653-903A-3A64B1347879}"/>
              </a:ext>
            </a:extLst>
          </p:cNvPr>
          <p:cNvSpPr txBox="1">
            <a:spLocks/>
          </p:cNvSpPr>
          <p:nvPr/>
        </p:nvSpPr>
        <p:spPr>
          <a:xfrm>
            <a:off x="5912763" y="2415496"/>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Large Language Model</a:t>
            </a:r>
          </a:p>
        </p:txBody>
      </p:sp>
      <p:grpSp>
        <p:nvGrpSpPr>
          <p:cNvPr id="31" name="Group 30">
            <a:extLst>
              <a:ext uri="{FF2B5EF4-FFF2-40B4-BE49-F238E27FC236}">
                <a16:creationId xmlns:a16="http://schemas.microsoft.com/office/drawing/2014/main" id="{1039C973-D081-E710-9396-F6A9E27AE654}"/>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32" name="Straight Connector 31">
              <a:extLst>
                <a:ext uri="{FF2B5EF4-FFF2-40B4-BE49-F238E27FC236}">
                  <a16:creationId xmlns:a16="http://schemas.microsoft.com/office/drawing/2014/main" id="{3F89D9D8-0243-CB62-BDB1-395BD8F8E0DF}"/>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3" name="Group 32">
              <a:extLst>
                <a:ext uri="{FF2B5EF4-FFF2-40B4-BE49-F238E27FC236}">
                  <a16:creationId xmlns:a16="http://schemas.microsoft.com/office/drawing/2014/main" id="{683DC730-EE77-99B8-EF58-1AD4E517EBBD}"/>
                </a:ext>
              </a:extLst>
            </p:cNvPr>
            <p:cNvGrpSpPr/>
            <p:nvPr/>
          </p:nvGrpSpPr>
          <p:grpSpPr>
            <a:xfrm>
              <a:off x="2952400" y="4374485"/>
              <a:ext cx="219835" cy="219834"/>
              <a:chOff x="1613419" y="2537559"/>
              <a:chExt cx="339399" cy="339399"/>
            </a:xfrm>
          </p:grpSpPr>
          <p:sp>
            <p:nvSpPr>
              <p:cNvPr id="34" name="Oval 33">
                <a:extLst>
                  <a:ext uri="{FF2B5EF4-FFF2-40B4-BE49-F238E27FC236}">
                    <a16:creationId xmlns:a16="http://schemas.microsoft.com/office/drawing/2014/main" id="{F16E5926-E2FE-D312-48FC-5249F5D1E864}"/>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Oval 34">
                <a:extLst>
                  <a:ext uri="{FF2B5EF4-FFF2-40B4-BE49-F238E27FC236}">
                    <a16:creationId xmlns:a16="http://schemas.microsoft.com/office/drawing/2014/main" id="{69C370C3-2D7E-E9E3-062B-6D2EF2B9E953}"/>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36" name="Group 35">
            <a:extLst>
              <a:ext uri="{FF2B5EF4-FFF2-40B4-BE49-F238E27FC236}">
                <a16:creationId xmlns:a16="http://schemas.microsoft.com/office/drawing/2014/main" id="{0D075A66-CA97-26DE-C197-5F60D37879BF}"/>
              </a:ext>
              <a:ext uri="{C183D7F6-B498-43B3-948B-1728B52AA6E4}">
                <adec:decorative xmlns:adec="http://schemas.microsoft.com/office/drawing/2017/decorative" val="1"/>
              </a:ext>
            </a:extLst>
          </p:cNvPr>
          <p:cNvGrpSpPr/>
          <p:nvPr/>
        </p:nvGrpSpPr>
        <p:grpSpPr>
          <a:xfrm>
            <a:off x="4574767" y="4374484"/>
            <a:ext cx="674005" cy="219834"/>
            <a:chOff x="6824514" y="4374485"/>
            <a:chExt cx="674005" cy="219834"/>
          </a:xfrm>
        </p:grpSpPr>
        <p:cxnSp>
          <p:nvCxnSpPr>
            <p:cNvPr id="37" name="Straight Connector 36">
              <a:extLst>
                <a:ext uri="{FF2B5EF4-FFF2-40B4-BE49-F238E27FC236}">
                  <a16:creationId xmlns:a16="http://schemas.microsoft.com/office/drawing/2014/main" id="{62286932-A742-96D4-F2C8-8E6752068551}"/>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6768C078-EBC2-5F25-07A7-2252D2BD1503}"/>
                </a:ext>
              </a:extLst>
            </p:cNvPr>
            <p:cNvGrpSpPr/>
            <p:nvPr/>
          </p:nvGrpSpPr>
          <p:grpSpPr>
            <a:xfrm>
              <a:off x="7278684" y="4374485"/>
              <a:ext cx="219835" cy="219834"/>
              <a:chOff x="1613419" y="2537559"/>
              <a:chExt cx="339399" cy="339399"/>
            </a:xfrm>
          </p:grpSpPr>
          <p:sp>
            <p:nvSpPr>
              <p:cNvPr id="39" name="Oval 38">
                <a:extLst>
                  <a:ext uri="{FF2B5EF4-FFF2-40B4-BE49-F238E27FC236}">
                    <a16:creationId xmlns:a16="http://schemas.microsoft.com/office/drawing/2014/main" id="{C0C33E20-13F8-5018-119F-C1B5EF8EFBF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730435BC-840F-EA18-9031-122FCADC5C40}"/>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19" name="Group 18">
            <a:extLst>
              <a:ext uri="{FF2B5EF4-FFF2-40B4-BE49-F238E27FC236}">
                <a16:creationId xmlns:a16="http://schemas.microsoft.com/office/drawing/2014/main" id="{87A5CBB4-6F46-0AC8-1689-6379D8BAAFD8}"/>
              </a:ext>
              <a:ext uri="{C183D7F6-B498-43B3-948B-1728B52AA6E4}">
                <adec:decorative xmlns:adec="http://schemas.microsoft.com/office/drawing/2017/decorative" val="1"/>
              </a:ext>
            </a:extLst>
          </p:cNvPr>
          <p:cNvGrpSpPr/>
          <p:nvPr/>
        </p:nvGrpSpPr>
        <p:grpSpPr>
          <a:xfrm>
            <a:off x="7331129" y="4427066"/>
            <a:ext cx="674005" cy="219834"/>
            <a:chOff x="9280038" y="3377891"/>
            <a:chExt cx="674005" cy="219834"/>
          </a:xfrm>
        </p:grpSpPr>
        <p:cxnSp>
          <p:nvCxnSpPr>
            <p:cNvPr id="20" name="Straight Connector 19">
              <a:extLst>
                <a:ext uri="{FF2B5EF4-FFF2-40B4-BE49-F238E27FC236}">
                  <a16:creationId xmlns:a16="http://schemas.microsoft.com/office/drawing/2014/main" id="{E8D3CD50-44F9-411E-8297-DA2F22528D88}"/>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1" name="Group 20">
              <a:extLst>
                <a:ext uri="{FF2B5EF4-FFF2-40B4-BE49-F238E27FC236}">
                  <a16:creationId xmlns:a16="http://schemas.microsoft.com/office/drawing/2014/main" id="{D7EC1431-FE77-7210-93E7-DBB1E3A55C1B}"/>
                </a:ext>
              </a:extLst>
            </p:cNvPr>
            <p:cNvGrpSpPr/>
            <p:nvPr/>
          </p:nvGrpSpPr>
          <p:grpSpPr>
            <a:xfrm>
              <a:off x="9734208" y="3377891"/>
              <a:ext cx="219835" cy="219834"/>
              <a:chOff x="1613419" y="2537559"/>
              <a:chExt cx="339399" cy="339399"/>
            </a:xfrm>
          </p:grpSpPr>
          <p:sp>
            <p:nvSpPr>
              <p:cNvPr id="22" name="Oval 21">
                <a:extLst>
                  <a:ext uri="{FF2B5EF4-FFF2-40B4-BE49-F238E27FC236}">
                    <a16:creationId xmlns:a16="http://schemas.microsoft.com/office/drawing/2014/main" id="{1C9E83A0-CFEB-570F-6E01-929197BCED41}"/>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3" name="Oval 22">
                <a:extLst>
                  <a:ext uri="{FF2B5EF4-FFF2-40B4-BE49-F238E27FC236}">
                    <a16:creationId xmlns:a16="http://schemas.microsoft.com/office/drawing/2014/main" id="{331CF2B6-C7E6-1EFC-1241-2CC7CF676EB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42" name="Graphic 22" descr="Large Language Model icon">
            <a:extLst>
              <a:ext uri="{FF2B5EF4-FFF2-40B4-BE49-F238E27FC236}">
                <a16:creationId xmlns:a16="http://schemas.microsoft.com/office/drawing/2014/main" id="{53720A83-A18C-4769-B33F-470C73B387FE}"/>
              </a:ext>
            </a:extLst>
          </p:cNvPr>
          <p:cNvSpPr/>
          <p:nvPr/>
        </p:nvSpPr>
        <p:spPr>
          <a:xfrm>
            <a:off x="8328765" y="579017"/>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3" name="Text Placeholder 5">
            <a:extLst>
              <a:ext uri="{FF2B5EF4-FFF2-40B4-BE49-F238E27FC236}">
                <a16:creationId xmlns:a16="http://schemas.microsoft.com/office/drawing/2014/main" id="{91675602-65DA-794B-7245-765ABD1F50F8}"/>
              </a:ext>
            </a:extLst>
          </p:cNvPr>
          <p:cNvSpPr txBox="1">
            <a:spLocks/>
          </p:cNvSpPr>
          <p:nvPr/>
        </p:nvSpPr>
        <p:spPr>
          <a:xfrm>
            <a:off x="9124517" y="616883"/>
            <a:ext cx="1453427"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Evaluations</a:t>
            </a:r>
          </a:p>
        </p:txBody>
      </p:sp>
      <p:sp>
        <p:nvSpPr>
          <p:cNvPr id="44" name="Text Placeholder 5">
            <a:extLst>
              <a:ext uri="{FF2B5EF4-FFF2-40B4-BE49-F238E27FC236}">
                <a16:creationId xmlns:a16="http://schemas.microsoft.com/office/drawing/2014/main" id="{74241D83-6B4E-7D49-6673-801E6EDEFFC0}"/>
              </a:ext>
            </a:extLst>
          </p:cNvPr>
          <p:cNvSpPr txBox="1">
            <a:spLocks/>
          </p:cNvSpPr>
          <p:nvPr/>
        </p:nvSpPr>
        <p:spPr>
          <a:xfrm>
            <a:off x="8529149" y="1334179"/>
            <a:ext cx="1792486"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Relevance</a:t>
            </a:r>
            <a:endParaRPr lang="en-US" sz="1800" dirty="0">
              <a:cs typeface="Segoe UI Semilight"/>
            </a:endParaRPr>
          </a:p>
        </p:txBody>
      </p:sp>
      <p:sp>
        <p:nvSpPr>
          <p:cNvPr id="47" name="Text Placeholder 5">
            <a:extLst>
              <a:ext uri="{FF2B5EF4-FFF2-40B4-BE49-F238E27FC236}">
                <a16:creationId xmlns:a16="http://schemas.microsoft.com/office/drawing/2014/main" id="{1ED54423-5725-560A-E5FD-121CF33F6ADA}"/>
              </a:ext>
            </a:extLst>
          </p:cNvPr>
          <p:cNvSpPr txBox="1">
            <a:spLocks/>
          </p:cNvSpPr>
          <p:nvPr/>
        </p:nvSpPr>
        <p:spPr>
          <a:xfrm>
            <a:off x="8529149" y="2930990"/>
            <a:ext cx="1792486"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err="1">
                <a:latin typeface="+mj-lt"/>
                <a:cs typeface="Segoe UI Semilight"/>
              </a:rPr>
              <a:t>Groundedness</a:t>
            </a:r>
            <a:endParaRPr lang="en-US" sz="1800" dirty="0">
              <a:cs typeface="Segoe UI Semilight"/>
            </a:endParaRPr>
          </a:p>
        </p:txBody>
      </p:sp>
      <p:sp>
        <p:nvSpPr>
          <p:cNvPr id="49" name="Text Placeholder 5">
            <a:extLst>
              <a:ext uri="{FF2B5EF4-FFF2-40B4-BE49-F238E27FC236}">
                <a16:creationId xmlns:a16="http://schemas.microsoft.com/office/drawing/2014/main" id="{5FAE1004-2FED-F9E8-5FD2-1BE0EFAF79EC}"/>
              </a:ext>
            </a:extLst>
          </p:cNvPr>
          <p:cNvSpPr txBox="1">
            <a:spLocks/>
          </p:cNvSpPr>
          <p:nvPr/>
        </p:nvSpPr>
        <p:spPr>
          <a:xfrm>
            <a:off x="8529149" y="4584645"/>
            <a:ext cx="1792486"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Correctness</a:t>
            </a:r>
            <a:endParaRPr lang="en-US" sz="1800" dirty="0">
              <a:cs typeface="Segoe UI Semilight"/>
            </a:endParaRPr>
          </a:p>
        </p:txBody>
      </p:sp>
      <p:sp>
        <p:nvSpPr>
          <p:cNvPr id="51" name="Text Placeholder 5">
            <a:extLst>
              <a:ext uri="{FF2B5EF4-FFF2-40B4-BE49-F238E27FC236}">
                <a16:creationId xmlns:a16="http://schemas.microsoft.com/office/drawing/2014/main" id="{88CC1476-FA35-E078-E74C-B376F6904101}"/>
              </a:ext>
            </a:extLst>
          </p:cNvPr>
          <p:cNvSpPr txBox="1">
            <a:spLocks/>
          </p:cNvSpPr>
          <p:nvPr/>
        </p:nvSpPr>
        <p:spPr>
          <a:xfrm>
            <a:off x="8099471" y="1656501"/>
            <a:ext cx="2651842" cy="1382078"/>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cs typeface="Segoe UI Semilight"/>
              </a:rPr>
              <a:t>Score: 5</a:t>
            </a:r>
          </a:p>
          <a:p>
            <a:pPr algn="ctr" defTabSz="1865484">
              <a:defRPr/>
            </a:pPr>
            <a:r>
              <a:rPr lang="en-US" sz="1800" dirty="0">
                <a:cs typeface="Segoe UI Semilight"/>
              </a:rPr>
              <a:t>Explanation: The answer is relevant to the query</a:t>
            </a:r>
          </a:p>
        </p:txBody>
      </p:sp>
      <p:sp>
        <p:nvSpPr>
          <p:cNvPr id="52" name="Text Placeholder 5">
            <a:extLst>
              <a:ext uri="{FF2B5EF4-FFF2-40B4-BE49-F238E27FC236}">
                <a16:creationId xmlns:a16="http://schemas.microsoft.com/office/drawing/2014/main" id="{AED6CD37-BA30-3CDB-8102-092E6CB5557C}"/>
              </a:ext>
            </a:extLst>
          </p:cNvPr>
          <p:cNvSpPr txBox="1">
            <a:spLocks/>
          </p:cNvSpPr>
          <p:nvPr/>
        </p:nvSpPr>
        <p:spPr>
          <a:xfrm>
            <a:off x="8121386" y="3360901"/>
            <a:ext cx="2651842" cy="1382078"/>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cs typeface="Segoe UI Semilight"/>
              </a:rPr>
              <a:t>Score: 4</a:t>
            </a:r>
          </a:p>
          <a:p>
            <a:pPr algn="ctr" defTabSz="1865484">
              <a:defRPr/>
            </a:pPr>
            <a:r>
              <a:rPr lang="en-US" sz="1800" dirty="0">
                <a:cs typeface="Segoe UI Semilight"/>
              </a:rPr>
              <a:t>Explanation: The answer is supported by parts of the context</a:t>
            </a:r>
          </a:p>
        </p:txBody>
      </p:sp>
      <p:sp>
        <p:nvSpPr>
          <p:cNvPr id="53" name="Text Placeholder 5">
            <a:extLst>
              <a:ext uri="{FF2B5EF4-FFF2-40B4-BE49-F238E27FC236}">
                <a16:creationId xmlns:a16="http://schemas.microsoft.com/office/drawing/2014/main" id="{A3BC9BC8-C6E7-F219-44F1-DEAB79166CF5}"/>
              </a:ext>
            </a:extLst>
          </p:cNvPr>
          <p:cNvSpPr txBox="1">
            <a:spLocks/>
          </p:cNvSpPr>
          <p:nvPr/>
        </p:nvSpPr>
        <p:spPr>
          <a:xfrm>
            <a:off x="8072456" y="5038386"/>
            <a:ext cx="2651842" cy="1382078"/>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cs typeface="Segoe UI Semilight"/>
              </a:rPr>
              <a:t>Score: 3</a:t>
            </a:r>
          </a:p>
          <a:p>
            <a:pPr algn="ctr" defTabSz="1865484">
              <a:defRPr/>
            </a:pPr>
            <a:r>
              <a:rPr lang="en-US" sz="1800" dirty="0">
                <a:cs typeface="Segoe UI Semilight"/>
              </a:rPr>
              <a:t>Explanation: The answer is missing details about external regulators</a:t>
            </a:r>
          </a:p>
        </p:txBody>
      </p:sp>
    </p:spTree>
    <p:extLst>
      <p:ext uri="{BB962C8B-B14F-4D97-AF65-F5344CB8AC3E}">
        <p14:creationId xmlns:p14="http://schemas.microsoft.com/office/powerpoint/2010/main" val="1911632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3"/>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31"/>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10"/>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11"/>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9"/>
                                        </p:tgtEl>
                                        <p:attrNameLst>
                                          <p:attrName>ppt_x</p:attrName>
                                          <p:attrName>ppt_y</p:attrName>
                                        </p:attrNameLst>
                                      </p:cBhvr>
                                      <p:rCtr x="0" y="1759"/>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42" presetClass="path" presetSubtype="0" decel="100000" fill="hold" nodeType="withEffect">
                                  <p:stCondLst>
                                    <p:cond delay="0"/>
                                  </p:stCondLst>
                                  <p:childTnLst>
                                    <p:animMotion origin="layout" path="M 0 -2.59259E-6 L 0 0.03542 " pathEditMode="relative" rAng="0" ptsTypes="AA">
                                      <p:cBhvr>
                                        <p:cTn id="53" dur="700" spd="-100000" fill="hold"/>
                                        <p:tgtEl>
                                          <p:spTgt spid="36"/>
                                        </p:tgtEl>
                                        <p:attrNameLst>
                                          <p:attrName>ppt_x</p:attrName>
                                          <p:attrName>ppt_y</p:attrName>
                                        </p:attrNameLst>
                                      </p:cBhvr>
                                      <p:rCtr x="0" y="1759"/>
                                    </p:animMotion>
                                  </p:childTnLst>
                                </p:cTn>
                              </p:par>
                              <p:par>
                                <p:cTn id="54" presetID="10"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500"/>
                                        <p:tgtEl>
                                          <p:spTgt spid="14"/>
                                        </p:tgtEl>
                                      </p:cBhvr>
                                    </p:animEffect>
                                  </p:childTnLst>
                                </p:cTn>
                              </p:par>
                              <p:par>
                                <p:cTn id="57" presetID="42" presetClass="path" presetSubtype="0" decel="100000" fill="hold" grpId="1" nodeType="withEffect">
                                  <p:stCondLst>
                                    <p:cond delay="0"/>
                                  </p:stCondLst>
                                  <p:childTnLst>
                                    <p:animMotion origin="layout" path="M 0 -2.59259E-6 L 0 0.03542 " pathEditMode="relative" rAng="0" ptsTypes="AA">
                                      <p:cBhvr>
                                        <p:cTn id="58" dur="700" spd="-100000" fill="hold"/>
                                        <p:tgtEl>
                                          <p:spTgt spid="14"/>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42" presetClass="path" presetSubtype="0" decel="100000" fill="hold" grpId="1" nodeType="withEffect">
                                  <p:stCondLst>
                                    <p:cond delay="0"/>
                                  </p:stCondLst>
                                  <p:childTnLst>
                                    <p:animMotion origin="layout" path="M 0 -2.59259E-6 L 0 0.03542 " pathEditMode="relative" rAng="0" ptsTypes="AA">
                                      <p:cBhvr>
                                        <p:cTn id="63" dur="700" spd="-100000" fill="hold"/>
                                        <p:tgtEl>
                                          <p:spTgt spid="15"/>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fade">
                                      <p:cBhvr>
                                        <p:cTn id="66" dur="500"/>
                                        <p:tgtEl>
                                          <p:spTgt spid="13"/>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13"/>
                                        </p:tgtEl>
                                        <p:attrNameLst>
                                          <p:attrName>ppt_x</p:attrName>
                                          <p:attrName>ppt_y</p:attrName>
                                        </p:attrNameLst>
                                      </p:cBhvr>
                                      <p:rCtr x="0" y="1759"/>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par>
                                <p:cTn id="74" presetID="42" presetClass="path" presetSubtype="0" decel="100000" fill="hold" nodeType="withEffect">
                                  <p:stCondLst>
                                    <p:cond delay="0"/>
                                  </p:stCondLst>
                                  <p:childTnLst>
                                    <p:animMotion origin="layout" path="M 0 -2.59259E-6 L 0 0.03542 " pathEditMode="relative" rAng="0" ptsTypes="AA">
                                      <p:cBhvr>
                                        <p:cTn id="75" dur="700" spd="-100000" fill="hold"/>
                                        <p:tgtEl>
                                          <p:spTgt spid="19"/>
                                        </p:tgtEl>
                                        <p:attrNameLst>
                                          <p:attrName>ppt_x</p:attrName>
                                          <p:attrName>ppt_y</p:attrName>
                                        </p:attrNameLst>
                                      </p:cBhvr>
                                      <p:rCtr x="0" y="1759"/>
                                    </p:animMotion>
                                  </p:childTnLst>
                                </p:cTn>
                              </p:par>
                              <p:par>
                                <p:cTn id="76" presetID="10" presetClass="entr" presetSubtype="0" fill="hold" grpId="0" nodeType="with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42" presetClass="path" presetSubtype="0" decel="100000" fill="hold" grpId="1" nodeType="withEffect">
                                  <p:stCondLst>
                                    <p:cond delay="0"/>
                                  </p:stCondLst>
                                  <p:childTnLst>
                                    <p:animMotion origin="layout" path="M 0 -2.59259E-6 L 0 0.03542 " pathEditMode="relative" rAng="0" ptsTypes="AA">
                                      <p:cBhvr>
                                        <p:cTn id="80" dur="700" spd="-100000" fill="hold"/>
                                        <p:tgtEl>
                                          <p:spTgt spid="41"/>
                                        </p:tgtEl>
                                        <p:attrNameLst>
                                          <p:attrName>ppt_x</p:attrName>
                                          <p:attrName>ppt_y</p:attrName>
                                        </p:attrNameLst>
                                      </p:cBhvr>
                                      <p:rCtr x="0" y="1759"/>
                                    </p:animMotion>
                                  </p:childTnLst>
                                </p:cTn>
                              </p:par>
                              <p:par>
                                <p:cTn id="81" presetID="10"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animEffect transition="in" filter="fade">
                                      <p:cBhvr>
                                        <p:cTn id="83" dur="500"/>
                                        <p:tgtEl>
                                          <p:spTgt spid="42"/>
                                        </p:tgtEl>
                                      </p:cBhvr>
                                    </p:animEffect>
                                  </p:childTnLst>
                                </p:cTn>
                              </p:par>
                              <p:par>
                                <p:cTn id="84" presetID="42" presetClass="path" presetSubtype="0" decel="100000" fill="hold" grpId="1" nodeType="withEffect">
                                  <p:stCondLst>
                                    <p:cond delay="0"/>
                                  </p:stCondLst>
                                  <p:childTnLst>
                                    <p:animMotion origin="layout" path="M 0 -2.59259E-6 L 0 0.03542 " pathEditMode="relative" rAng="0" ptsTypes="AA">
                                      <p:cBhvr>
                                        <p:cTn id="85" dur="700" spd="-100000" fill="hold"/>
                                        <p:tgtEl>
                                          <p:spTgt spid="42"/>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43"/>
                                        </p:tgtEl>
                                        <p:attrNameLst>
                                          <p:attrName>style.visibility</p:attrName>
                                        </p:attrNameLst>
                                      </p:cBhvr>
                                      <p:to>
                                        <p:strVal val="visible"/>
                                      </p:to>
                                    </p:set>
                                    <p:animEffect transition="in" filter="fade">
                                      <p:cBhvr>
                                        <p:cTn id="88" dur="500"/>
                                        <p:tgtEl>
                                          <p:spTgt spid="43"/>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43"/>
                                        </p:tgtEl>
                                        <p:attrNameLst>
                                          <p:attrName>ppt_x</p:attrName>
                                          <p:attrName>ppt_y</p:attrName>
                                        </p:attrNameLst>
                                      </p:cBhvr>
                                      <p:rCtr x="0" y="1759"/>
                                    </p:animMotion>
                                  </p:childTnLst>
                                </p:cTn>
                              </p:par>
                              <p:par>
                                <p:cTn id="91" presetID="10"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42" presetClass="path" presetSubtype="0" decel="100000" fill="hold" grpId="1" nodeType="withEffect">
                                  <p:stCondLst>
                                    <p:cond delay="0"/>
                                  </p:stCondLst>
                                  <p:childTnLst>
                                    <p:animMotion origin="layout" path="M 0 -2.59259E-6 L 0 0.03542 " pathEditMode="relative" rAng="0" ptsTypes="AA">
                                      <p:cBhvr>
                                        <p:cTn id="95" dur="700" spd="-100000" fill="hold"/>
                                        <p:tgtEl>
                                          <p:spTgt spid="44"/>
                                        </p:tgtEl>
                                        <p:attrNameLst>
                                          <p:attrName>ppt_x</p:attrName>
                                          <p:attrName>ppt_y</p:attrName>
                                        </p:attrNameLst>
                                      </p:cBhvr>
                                      <p:rCtr x="0" y="1759"/>
                                    </p:animMotion>
                                  </p:childTnLst>
                                </p:cTn>
                              </p:par>
                              <p:par>
                                <p:cTn id="96" presetID="10" presetClass="entr" presetSubtype="0" fill="hold" grpId="0" nodeType="withEffect">
                                  <p:stCondLst>
                                    <p:cond delay="0"/>
                                  </p:stCondLst>
                                  <p:childTnLst>
                                    <p:set>
                                      <p:cBhvr>
                                        <p:cTn id="97" dur="1" fill="hold">
                                          <p:stCondLst>
                                            <p:cond delay="0"/>
                                          </p:stCondLst>
                                        </p:cTn>
                                        <p:tgtEl>
                                          <p:spTgt spid="47"/>
                                        </p:tgtEl>
                                        <p:attrNameLst>
                                          <p:attrName>style.visibility</p:attrName>
                                        </p:attrNameLst>
                                      </p:cBhvr>
                                      <p:to>
                                        <p:strVal val="visible"/>
                                      </p:to>
                                    </p:set>
                                    <p:animEffect transition="in" filter="fade">
                                      <p:cBhvr>
                                        <p:cTn id="98" dur="500"/>
                                        <p:tgtEl>
                                          <p:spTgt spid="47"/>
                                        </p:tgtEl>
                                      </p:cBhvr>
                                    </p:animEffect>
                                  </p:childTnLst>
                                </p:cTn>
                              </p:par>
                              <p:par>
                                <p:cTn id="99" presetID="42" presetClass="path" presetSubtype="0" decel="100000" fill="hold" grpId="1" nodeType="withEffect">
                                  <p:stCondLst>
                                    <p:cond delay="0"/>
                                  </p:stCondLst>
                                  <p:childTnLst>
                                    <p:animMotion origin="layout" path="M 0 -2.59259E-6 L 0 0.03542 " pathEditMode="relative" rAng="0" ptsTypes="AA">
                                      <p:cBhvr>
                                        <p:cTn id="100" dur="700" spd="-100000" fill="hold"/>
                                        <p:tgtEl>
                                          <p:spTgt spid="47"/>
                                        </p:tgtEl>
                                        <p:attrNameLst>
                                          <p:attrName>ppt_x</p:attrName>
                                          <p:attrName>ppt_y</p:attrName>
                                        </p:attrNameLst>
                                      </p:cBhvr>
                                      <p:rCtr x="0" y="1759"/>
                                    </p:animMotion>
                                  </p:childTnLst>
                                </p:cTn>
                              </p:par>
                              <p:par>
                                <p:cTn id="101" presetID="10" presetClass="entr" presetSubtype="0"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fade">
                                      <p:cBhvr>
                                        <p:cTn id="103" dur="500"/>
                                        <p:tgtEl>
                                          <p:spTgt spid="49"/>
                                        </p:tgtEl>
                                      </p:cBhvr>
                                    </p:animEffect>
                                  </p:childTnLst>
                                </p:cTn>
                              </p:par>
                              <p:par>
                                <p:cTn id="104" presetID="42" presetClass="path" presetSubtype="0" decel="100000" fill="hold" grpId="1" nodeType="withEffect">
                                  <p:stCondLst>
                                    <p:cond delay="0"/>
                                  </p:stCondLst>
                                  <p:childTnLst>
                                    <p:animMotion origin="layout" path="M 0 -2.59259E-6 L 0 0.03542 " pathEditMode="relative" rAng="0" ptsTypes="AA">
                                      <p:cBhvr>
                                        <p:cTn id="105" dur="700" spd="-100000" fill="hold"/>
                                        <p:tgtEl>
                                          <p:spTgt spid="49"/>
                                        </p:tgtEl>
                                        <p:attrNameLst>
                                          <p:attrName>ppt_x</p:attrName>
                                          <p:attrName>ppt_y</p:attrName>
                                        </p:attrNameLst>
                                      </p:cBhvr>
                                      <p:rCtr x="0" y="1759"/>
                                    </p:animMotion>
                                  </p:childTnLst>
                                </p:cTn>
                              </p:par>
                              <p:par>
                                <p:cTn id="106" presetID="10" presetClass="entr" presetSubtype="0" fill="hold" grpId="0" nodeType="with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fade">
                                      <p:cBhvr>
                                        <p:cTn id="108" dur="500"/>
                                        <p:tgtEl>
                                          <p:spTgt spid="51"/>
                                        </p:tgtEl>
                                      </p:cBhvr>
                                    </p:animEffect>
                                  </p:childTnLst>
                                </p:cTn>
                              </p:par>
                              <p:par>
                                <p:cTn id="109" presetID="42" presetClass="path" presetSubtype="0" decel="100000" fill="hold" grpId="1" nodeType="withEffect">
                                  <p:stCondLst>
                                    <p:cond delay="0"/>
                                  </p:stCondLst>
                                  <p:childTnLst>
                                    <p:animMotion origin="layout" path="M 0 -2.59259E-6 L 0 0.03542 " pathEditMode="relative" rAng="0" ptsTypes="AA">
                                      <p:cBhvr>
                                        <p:cTn id="110" dur="700" spd="-100000" fill="hold"/>
                                        <p:tgtEl>
                                          <p:spTgt spid="51"/>
                                        </p:tgtEl>
                                        <p:attrNameLst>
                                          <p:attrName>ppt_x</p:attrName>
                                          <p:attrName>ppt_y</p:attrName>
                                        </p:attrNameLst>
                                      </p:cBhvr>
                                      <p:rCtr x="0" y="1759"/>
                                    </p:animMotion>
                                  </p:childTnLst>
                                </p:cTn>
                              </p:par>
                              <p:par>
                                <p:cTn id="111" presetID="10" presetClass="entr" presetSubtype="0" fill="hold" grpId="0"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fade">
                                      <p:cBhvr>
                                        <p:cTn id="113" dur="500"/>
                                        <p:tgtEl>
                                          <p:spTgt spid="52"/>
                                        </p:tgtEl>
                                      </p:cBhvr>
                                    </p:animEffect>
                                  </p:childTnLst>
                                </p:cTn>
                              </p:par>
                              <p:par>
                                <p:cTn id="114" presetID="42" presetClass="path" presetSubtype="0" decel="100000" fill="hold" grpId="1" nodeType="withEffect">
                                  <p:stCondLst>
                                    <p:cond delay="0"/>
                                  </p:stCondLst>
                                  <p:childTnLst>
                                    <p:animMotion origin="layout" path="M 0 -2.59259E-6 L 0 0.03542 " pathEditMode="relative" rAng="0" ptsTypes="AA">
                                      <p:cBhvr>
                                        <p:cTn id="115" dur="700" spd="-100000" fill="hold"/>
                                        <p:tgtEl>
                                          <p:spTgt spid="52"/>
                                        </p:tgtEl>
                                        <p:attrNameLst>
                                          <p:attrName>ppt_x</p:attrName>
                                          <p:attrName>ppt_y</p:attrName>
                                        </p:attrNameLst>
                                      </p:cBhvr>
                                      <p:rCtr x="0" y="1759"/>
                                    </p:animMotion>
                                  </p:childTnLst>
                                </p:cTn>
                              </p:par>
                              <p:par>
                                <p:cTn id="116" presetID="10" presetClass="entr" presetSubtype="0" fill="hold" grpId="0" nodeType="withEffect">
                                  <p:stCondLst>
                                    <p:cond delay="0"/>
                                  </p:stCondLst>
                                  <p:childTnLst>
                                    <p:set>
                                      <p:cBhvr>
                                        <p:cTn id="117" dur="1" fill="hold">
                                          <p:stCondLst>
                                            <p:cond delay="0"/>
                                          </p:stCondLst>
                                        </p:cTn>
                                        <p:tgtEl>
                                          <p:spTgt spid="53"/>
                                        </p:tgtEl>
                                        <p:attrNameLst>
                                          <p:attrName>style.visibility</p:attrName>
                                        </p:attrNameLst>
                                      </p:cBhvr>
                                      <p:to>
                                        <p:strVal val="visible"/>
                                      </p:to>
                                    </p:set>
                                    <p:animEffect transition="in" filter="fade">
                                      <p:cBhvr>
                                        <p:cTn id="118" dur="500"/>
                                        <p:tgtEl>
                                          <p:spTgt spid="53"/>
                                        </p:tgtEl>
                                      </p:cBhvr>
                                    </p:animEffect>
                                  </p:childTnLst>
                                </p:cTn>
                              </p:par>
                              <p:par>
                                <p:cTn id="119" presetID="42" presetClass="path" presetSubtype="0" decel="100000" fill="hold" grpId="1" nodeType="withEffect">
                                  <p:stCondLst>
                                    <p:cond delay="0"/>
                                  </p:stCondLst>
                                  <p:childTnLst>
                                    <p:animMotion origin="layout" path="M 0 -2.59259E-6 L 0 0.03542 " pathEditMode="relative" rAng="0" ptsTypes="AA">
                                      <p:cBhvr>
                                        <p:cTn id="120" dur="700" spd="-100000" fill="hold"/>
                                        <p:tgtEl>
                                          <p:spTgt spid="5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6" grpId="0" animBg="1"/>
      <p:bldP spid="6" grpId="1" animBg="1"/>
      <p:bldP spid="7" grpId="0" animBg="1"/>
      <p:bldP spid="7" grpId="1" animBg="1"/>
      <p:bldP spid="8" grpId="0"/>
      <p:bldP spid="8" grpId="1"/>
      <p:bldP spid="9" grpId="0" animBg="1"/>
      <p:bldP spid="9" grpId="1" animBg="1"/>
      <p:bldP spid="10" grpId="0" animBg="1"/>
      <p:bldP spid="10" grpId="1" animBg="1"/>
      <p:bldP spid="11" grpId="0"/>
      <p:bldP spid="11" grpId="1"/>
      <p:bldP spid="13" grpId="0" animBg="1"/>
      <p:bldP spid="13" grpId="1" animBg="1"/>
      <p:bldP spid="14" grpId="0" animBg="1"/>
      <p:bldP spid="14" grpId="1" animBg="1"/>
      <p:bldP spid="15" grpId="0"/>
      <p:bldP spid="15" grpId="1"/>
      <p:bldP spid="42" grpId="0" animBg="1"/>
      <p:bldP spid="42" grpId="1" animBg="1"/>
      <p:bldP spid="43" grpId="0"/>
      <p:bldP spid="43" grpId="1"/>
      <p:bldP spid="44" grpId="0"/>
      <p:bldP spid="44" grpId="1"/>
      <p:bldP spid="47" grpId="0"/>
      <p:bldP spid="47" grpId="1"/>
      <p:bldP spid="49" grpId="0"/>
      <p:bldP spid="49" grpId="1"/>
      <p:bldP spid="51" grpId="0"/>
      <p:bldP spid="51" grpId="1"/>
      <p:bldP spid="52" grpId="0"/>
      <p:bldP spid="52" grpId="1"/>
      <p:bldP spid="53" grpId="0"/>
      <p:bldP spid="5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5">
            <a:extLst>
              <a:ext uri="{FF2B5EF4-FFF2-40B4-BE49-F238E27FC236}">
                <a16:creationId xmlns:a16="http://schemas.microsoft.com/office/drawing/2014/main" id="{61F29DAF-DF89-2D64-26C7-9C4EEDC154FA}"/>
              </a:ext>
              <a:ext uri="{C183D7F6-B498-43B3-948B-1728B52AA6E4}">
                <adec:decorative xmlns:adec="http://schemas.microsoft.com/office/drawing/2017/decorative" val="1"/>
              </a:ext>
            </a:extLst>
          </p:cNvPr>
          <p:cNvSpPr/>
          <p:nvPr/>
        </p:nvSpPr>
        <p:spPr bwMode="auto">
          <a:xfrm>
            <a:off x="4091687" y="3613872"/>
            <a:ext cx="2662404"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dirty="0">
              <a:gradFill>
                <a:gsLst>
                  <a:gs pos="41958">
                    <a:srgbClr val="FFFFFF"/>
                  </a:gs>
                  <a:gs pos="63000">
                    <a:srgbClr val="FFFFFF"/>
                  </a:gs>
                </a:gsLst>
                <a:lin ang="0" scaled="0"/>
              </a:gradFill>
              <a:latin typeface="Segoe UI"/>
              <a:cs typeface="Segoe UI" panose="020B0502040204020203" pitchFamily="34" charset="0"/>
            </a:endParaRPr>
          </a:p>
        </p:txBody>
      </p:sp>
      <p:sp>
        <p:nvSpPr>
          <p:cNvPr id="21" name="Graphic 29" descr="Database with magnifying glass icon">
            <a:extLst>
              <a:ext uri="{FF2B5EF4-FFF2-40B4-BE49-F238E27FC236}">
                <a16:creationId xmlns:a16="http://schemas.microsoft.com/office/drawing/2014/main" id="{FA14DF29-D6D9-A760-07AB-C6071B2A1AEB}"/>
              </a:ext>
            </a:extLst>
          </p:cNvPr>
          <p:cNvSpPr/>
          <p:nvPr/>
        </p:nvSpPr>
        <p:spPr>
          <a:xfrm>
            <a:off x="4700165" y="3997659"/>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2" name="TextBox 7">
            <a:extLst>
              <a:ext uri="{FF2B5EF4-FFF2-40B4-BE49-F238E27FC236}">
                <a16:creationId xmlns:a16="http://schemas.microsoft.com/office/drawing/2014/main" id="{AA7B0901-1454-6871-3FEC-DF7412B19C11}"/>
              </a:ext>
            </a:extLst>
          </p:cNvPr>
          <p:cNvSpPr txBox="1"/>
          <p:nvPr/>
        </p:nvSpPr>
        <p:spPr>
          <a:xfrm>
            <a:off x="5690111" y="3983085"/>
            <a:ext cx="973925" cy="92333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dirty="0">
                <a:solidFill>
                  <a:schemeClr val="tx1"/>
                </a:solidFill>
                <a:ea typeface="+mn-lt"/>
                <a:cs typeface="+mn-lt"/>
              </a:rPr>
              <a:t>Follow up query: What is the role of external regulators in ensuring compliance?</a:t>
            </a:r>
          </a:p>
        </p:txBody>
      </p:sp>
      <p:sp>
        <p:nvSpPr>
          <p:cNvPr id="2" name="Title 1">
            <a:extLst>
              <a:ext uri="{FF2B5EF4-FFF2-40B4-BE49-F238E27FC236}">
                <a16:creationId xmlns:a16="http://schemas.microsoft.com/office/drawing/2014/main" id="{81F6B9AE-065B-82E2-7F38-5E4FF3FFB7C4}"/>
              </a:ext>
            </a:extLst>
          </p:cNvPr>
          <p:cNvSpPr>
            <a:spLocks noGrp="1"/>
          </p:cNvSpPr>
          <p:nvPr>
            <p:ph type="title"/>
          </p:nvPr>
        </p:nvSpPr>
        <p:spPr/>
        <p:txBody>
          <a:bodyPr/>
          <a:lstStyle/>
          <a:p>
            <a:r>
              <a:rPr lang="en-US" dirty="0"/>
              <a:t>Improving Answers using Evaluations</a:t>
            </a:r>
          </a:p>
        </p:txBody>
      </p:sp>
      <p:sp>
        <p:nvSpPr>
          <p:cNvPr id="6" name="Rounded Rectangle 5">
            <a:extLst>
              <a:ext uri="{FF2B5EF4-FFF2-40B4-BE49-F238E27FC236}">
                <a16:creationId xmlns:a16="http://schemas.microsoft.com/office/drawing/2014/main" id="{B891D48A-A8E4-555B-6C2A-FC6DA8451806}"/>
              </a:ext>
              <a:ext uri="{C183D7F6-B498-43B3-948B-1728B52AA6E4}">
                <adec:decorative xmlns:adec="http://schemas.microsoft.com/office/drawing/2017/decorative" val="1"/>
              </a:ext>
            </a:extLst>
          </p:cNvPr>
          <p:cNvSpPr/>
          <p:nvPr/>
        </p:nvSpPr>
        <p:spPr bwMode="auto">
          <a:xfrm>
            <a:off x="691126" y="2064939"/>
            <a:ext cx="2864401" cy="4749839"/>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1865484">
              <a:defRPr/>
            </a:pPr>
            <a:endParaRPr lang="en-US" sz="1400" baseline="30000" dirty="0">
              <a:solidFill>
                <a:schemeClr val="tx1"/>
              </a:solidFill>
              <a:cs typeface="Segoe UI Semilight"/>
            </a:endParaRPr>
          </a:p>
        </p:txBody>
      </p:sp>
      <p:sp>
        <p:nvSpPr>
          <p:cNvPr id="7" name="Graphic 22" descr="Large Language Model icon">
            <a:extLst>
              <a:ext uri="{FF2B5EF4-FFF2-40B4-BE49-F238E27FC236}">
                <a16:creationId xmlns:a16="http://schemas.microsoft.com/office/drawing/2014/main" id="{53AE87D8-6D52-70C8-7E23-CA9430773881}"/>
              </a:ext>
            </a:extLst>
          </p:cNvPr>
          <p:cNvSpPr/>
          <p:nvPr/>
        </p:nvSpPr>
        <p:spPr>
          <a:xfrm>
            <a:off x="1096692" y="110210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8" name="Text Placeholder 5">
            <a:extLst>
              <a:ext uri="{FF2B5EF4-FFF2-40B4-BE49-F238E27FC236}">
                <a16:creationId xmlns:a16="http://schemas.microsoft.com/office/drawing/2014/main" id="{DA5A003A-9C8B-F03D-0D86-3CB0CCB970B6}"/>
              </a:ext>
            </a:extLst>
          </p:cNvPr>
          <p:cNvSpPr txBox="1">
            <a:spLocks/>
          </p:cNvSpPr>
          <p:nvPr/>
        </p:nvSpPr>
        <p:spPr>
          <a:xfrm>
            <a:off x="1892444" y="1139967"/>
            <a:ext cx="1453427"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Evaluations</a:t>
            </a:r>
          </a:p>
        </p:txBody>
      </p:sp>
      <p:sp>
        <p:nvSpPr>
          <p:cNvPr id="9" name="Text Placeholder 5">
            <a:extLst>
              <a:ext uri="{FF2B5EF4-FFF2-40B4-BE49-F238E27FC236}">
                <a16:creationId xmlns:a16="http://schemas.microsoft.com/office/drawing/2014/main" id="{E20FABC3-7967-2098-1899-7CD98F202A31}"/>
              </a:ext>
            </a:extLst>
          </p:cNvPr>
          <p:cNvSpPr txBox="1">
            <a:spLocks/>
          </p:cNvSpPr>
          <p:nvPr/>
        </p:nvSpPr>
        <p:spPr>
          <a:xfrm>
            <a:off x="1333363" y="2017934"/>
            <a:ext cx="1792486"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Relevance</a:t>
            </a:r>
            <a:endParaRPr lang="en-US" sz="1800" dirty="0">
              <a:cs typeface="Segoe UI Semilight"/>
            </a:endParaRPr>
          </a:p>
        </p:txBody>
      </p:sp>
      <p:sp>
        <p:nvSpPr>
          <p:cNvPr id="10" name="Text Placeholder 5">
            <a:extLst>
              <a:ext uri="{FF2B5EF4-FFF2-40B4-BE49-F238E27FC236}">
                <a16:creationId xmlns:a16="http://schemas.microsoft.com/office/drawing/2014/main" id="{36D9945D-5C0A-F5BC-F7E4-B0F420344907}"/>
              </a:ext>
            </a:extLst>
          </p:cNvPr>
          <p:cNvSpPr txBox="1">
            <a:spLocks/>
          </p:cNvSpPr>
          <p:nvPr/>
        </p:nvSpPr>
        <p:spPr>
          <a:xfrm>
            <a:off x="1269367" y="3325305"/>
            <a:ext cx="1792486"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err="1">
                <a:latin typeface="+mj-lt"/>
                <a:cs typeface="Segoe UI Semilight"/>
              </a:rPr>
              <a:t>Groundedness</a:t>
            </a:r>
            <a:endParaRPr lang="en-US" sz="1800" dirty="0">
              <a:cs typeface="Segoe UI Semilight"/>
            </a:endParaRPr>
          </a:p>
        </p:txBody>
      </p:sp>
      <p:sp>
        <p:nvSpPr>
          <p:cNvPr id="11" name="Text Placeholder 5">
            <a:extLst>
              <a:ext uri="{FF2B5EF4-FFF2-40B4-BE49-F238E27FC236}">
                <a16:creationId xmlns:a16="http://schemas.microsoft.com/office/drawing/2014/main" id="{968F4E53-7864-3464-D955-57CF44EDA49C}"/>
              </a:ext>
            </a:extLst>
          </p:cNvPr>
          <p:cNvSpPr txBox="1">
            <a:spLocks/>
          </p:cNvSpPr>
          <p:nvPr/>
        </p:nvSpPr>
        <p:spPr>
          <a:xfrm>
            <a:off x="1269367" y="4978960"/>
            <a:ext cx="1792486"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Correctness</a:t>
            </a:r>
            <a:endParaRPr lang="en-US" sz="1800" dirty="0">
              <a:cs typeface="Segoe UI Semilight"/>
            </a:endParaRPr>
          </a:p>
        </p:txBody>
      </p:sp>
      <p:sp>
        <p:nvSpPr>
          <p:cNvPr id="12" name="Text Placeholder 5">
            <a:extLst>
              <a:ext uri="{FF2B5EF4-FFF2-40B4-BE49-F238E27FC236}">
                <a16:creationId xmlns:a16="http://schemas.microsoft.com/office/drawing/2014/main" id="{C2E3707E-9D38-56C7-C327-B7BD3EFC8CC7}"/>
              </a:ext>
            </a:extLst>
          </p:cNvPr>
          <p:cNvSpPr txBox="1">
            <a:spLocks/>
          </p:cNvSpPr>
          <p:nvPr/>
        </p:nvSpPr>
        <p:spPr>
          <a:xfrm>
            <a:off x="903685" y="2340256"/>
            <a:ext cx="2651842" cy="1382078"/>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cs typeface="Segoe UI Semilight"/>
              </a:rPr>
              <a:t>Score: 5</a:t>
            </a:r>
          </a:p>
          <a:p>
            <a:pPr algn="ctr" defTabSz="1865484">
              <a:defRPr/>
            </a:pPr>
            <a:r>
              <a:rPr lang="en-US" sz="1800" dirty="0">
                <a:cs typeface="Segoe UI Semilight"/>
              </a:rPr>
              <a:t>Explanation: The answer is relevant to the query</a:t>
            </a:r>
          </a:p>
        </p:txBody>
      </p:sp>
      <p:sp>
        <p:nvSpPr>
          <p:cNvPr id="13" name="Text Placeholder 5">
            <a:extLst>
              <a:ext uri="{FF2B5EF4-FFF2-40B4-BE49-F238E27FC236}">
                <a16:creationId xmlns:a16="http://schemas.microsoft.com/office/drawing/2014/main" id="{3E9DA146-51F2-35AD-919B-C488DB4281EC}"/>
              </a:ext>
            </a:extLst>
          </p:cNvPr>
          <p:cNvSpPr txBox="1">
            <a:spLocks/>
          </p:cNvSpPr>
          <p:nvPr/>
        </p:nvSpPr>
        <p:spPr>
          <a:xfrm>
            <a:off x="861604" y="3755216"/>
            <a:ext cx="2651842" cy="1382078"/>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cs typeface="Segoe UI Semilight"/>
              </a:rPr>
              <a:t>Score: 4</a:t>
            </a:r>
          </a:p>
          <a:p>
            <a:pPr algn="ctr" defTabSz="1865484">
              <a:defRPr/>
            </a:pPr>
            <a:r>
              <a:rPr lang="en-US" sz="1800" dirty="0">
                <a:cs typeface="Segoe UI Semilight"/>
              </a:rPr>
              <a:t>Explanation: The answer is supported by parts of the context</a:t>
            </a:r>
          </a:p>
        </p:txBody>
      </p:sp>
      <p:sp>
        <p:nvSpPr>
          <p:cNvPr id="14" name="Text Placeholder 5">
            <a:extLst>
              <a:ext uri="{FF2B5EF4-FFF2-40B4-BE49-F238E27FC236}">
                <a16:creationId xmlns:a16="http://schemas.microsoft.com/office/drawing/2014/main" id="{58D15BF0-7CC0-CAA8-9099-DE50DEABB748}"/>
              </a:ext>
            </a:extLst>
          </p:cNvPr>
          <p:cNvSpPr txBox="1">
            <a:spLocks/>
          </p:cNvSpPr>
          <p:nvPr/>
        </p:nvSpPr>
        <p:spPr>
          <a:xfrm>
            <a:off x="812674" y="5432701"/>
            <a:ext cx="2651842" cy="1382078"/>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cs typeface="Segoe UI Semilight"/>
              </a:rPr>
              <a:t>Score: 3</a:t>
            </a:r>
          </a:p>
          <a:p>
            <a:pPr algn="ctr" defTabSz="1865484">
              <a:defRPr/>
            </a:pPr>
            <a:r>
              <a:rPr lang="en-US" sz="1800" dirty="0">
                <a:cs typeface="Segoe UI Semilight"/>
              </a:rPr>
              <a:t>Explanation: The answer is missing details about external regulators</a:t>
            </a:r>
          </a:p>
        </p:txBody>
      </p:sp>
      <p:grpSp>
        <p:nvGrpSpPr>
          <p:cNvPr id="15" name="Group 14">
            <a:extLst>
              <a:ext uri="{FF2B5EF4-FFF2-40B4-BE49-F238E27FC236}">
                <a16:creationId xmlns:a16="http://schemas.microsoft.com/office/drawing/2014/main" id="{2DDA071A-5433-111E-A984-B657B462FA2A}"/>
              </a:ext>
              <a:ext uri="{C183D7F6-B498-43B3-948B-1728B52AA6E4}">
                <adec:decorative xmlns:adec="http://schemas.microsoft.com/office/drawing/2017/decorative" val="1"/>
              </a:ext>
            </a:extLst>
          </p:cNvPr>
          <p:cNvGrpSpPr/>
          <p:nvPr/>
        </p:nvGrpSpPr>
        <p:grpSpPr>
          <a:xfrm>
            <a:off x="3548081" y="4252140"/>
            <a:ext cx="674005" cy="219834"/>
            <a:chOff x="2498230" y="4374485"/>
            <a:chExt cx="674005" cy="219834"/>
          </a:xfrm>
        </p:grpSpPr>
        <p:cxnSp>
          <p:nvCxnSpPr>
            <p:cNvPr id="16" name="Straight Connector 15">
              <a:extLst>
                <a:ext uri="{FF2B5EF4-FFF2-40B4-BE49-F238E27FC236}">
                  <a16:creationId xmlns:a16="http://schemas.microsoft.com/office/drawing/2014/main" id="{BBAFB26B-10C0-9FE9-A8D1-4F0F193A06B1}"/>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17" name="Group 16">
              <a:extLst>
                <a:ext uri="{FF2B5EF4-FFF2-40B4-BE49-F238E27FC236}">
                  <a16:creationId xmlns:a16="http://schemas.microsoft.com/office/drawing/2014/main" id="{21CC70C2-E926-D59B-039E-CD50E552258B}"/>
                </a:ext>
              </a:extLst>
            </p:cNvPr>
            <p:cNvGrpSpPr/>
            <p:nvPr/>
          </p:nvGrpSpPr>
          <p:grpSpPr>
            <a:xfrm>
              <a:off x="2952400" y="4374485"/>
              <a:ext cx="219835" cy="219834"/>
              <a:chOff x="1613419" y="2537559"/>
              <a:chExt cx="339399" cy="339399"/>
            </a:xfrm>
          </p:grpSpPr>
          <p:sp>
            <p:nvSpPr>
              <p:cNvPr id="18" name="Oval 17">
                <a:extLst>
                  <a:ext uri="{FF2B5EF4-FFF2-40B4-BE49-F238E27FC236}">
                    <a16:creationId xmlns:a16="http://schemas.microsoft.com/office/drawing/2014/main" id="{95C376DF-624B-0DDE-BE2A-BDA8B9E2E9DC}"/>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Oval 18">
                <a:extLst>
                  <a:ext uri="{FF2B5EF4-FFF2-40B4-BE49-F238E27FC236}">
                    <a16:creationId xmlns:a16="http://schemas.microsoft.com/office/drawing/2014/main" id="{0C25D86A-5C1D-98BA-ADB2-9FCF2B67B049}"/>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23" name="Text Placeholder 5">
            <a:extLst>
              <a:ext uri="{FF2B5EF4-FFF2-40B4-BE49-F238E27FC236}">
                <a16:creationId xmlns:a16="http://schemas.microsoft.com/office/drawing/2014/main" id="{4A1DF5E5-DA6F-A6D3-5A90-2FB81F0DE7A3}"/>
              </a:ext>
            </a:extLst>
          </p:cNvPr>
          <p:cNvSpPr txBox="1">
            <a:spLocks/>
          </p:cNvSpPr>
          <p:nvPr/>
        </p:nvSpPr>
        <p:spPr>
          <a:xfrm>
            <a:off x="4366971" y="4773911"/>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Search</a:t>
            </a:r>
            <a:endParaRPr lang="en-US" sz="1800" dirty="0">
              <a:cs typeface="Segoe UI Semilight"/>
            </a:endParaRPr>
          </a:p>
        </p:txBody>
      </p:sp>
      <p:sp>
        <p:nvSpPr>
          <p:cNvPr id="24" name="Rounded Rectangle 5">
            <a:extLst>
              <a:ext uri="{FF2B5EF4-FFF2-40B4-BE49-F238E27FC236}">
                <a16:creationId xmlns:a16="http://schemas.microsoft.com/office/drawing/2014/main" id="{29C68E34-DBC1-958B-54F2-7062DE0E855E}"/>
              </a:ext>
              <a:ext uri="{C183D7F6-B498-43B3-948B-1728B52AA6E4}">
                <adec:decorative xmlns:adec="http://schemas.microsoft.com/office/drawing/2017/decorative" val="1"/>
              </a:ext>
            </a:extLst>
          </p:cNvPr>
          <p:cNvSpPr/>
          <p:nvPr/>
        </p:nvSpPr>
        <p:spPr bwMode="auto">
          <a:xfrm>
            <a:off x="7362198" y="3186545"/>
            <a:ext cx="3271166" cy="251957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1865484">
              <a:defRPr/>
            </a:pPr>
            <a:r>
              <a:rPr lang="en-US" sz="1400" dirty="0">
                <a:solidFill>
                  <a:schemeClr val="tx1"/>
                </a:solidFill>
                <a:cs typeface="Segoe UI Semilight"/>
              </a:rPr>
              <a:t>The compliance of the Northwind Health Plus plan with state regulations is ensured by the plan itself, as it states that it is in compliance with applicable state and federal laws and regulations[1] Additionally, employees have the option to contact their state's insurance department for further information about compliance and external review processes [2]</a:t>
            </a:r>
            <a:endParaRPr lang="en-US" sz="1400" baseline="30000" dirty="0">
              <a:solidFill>
                <a:schemeClr val="tx1"/>
              </a:solidFill>
              <a:cs typeface="Segoe UI Semilight"/>
            </a:endParaRPr>
          </a:p>
        </p:txBody>
      </p:sp>
      <p:sp>
        <p:nvSpPr>
          <p:cNvPr id="25" name="Graphic 22" descr="Large Language Model icon">
            <a:extLst>
              <a:ext uri="{FF2B5EF4-FFF2-40B4-BE49-F238E27FC236}">
                <a16:creationId xmlns:a16="http://schemas.microsoft.com/office/drawing/2014/main" id="{01D60D4E-638A-267A-4A74-16CD2C2409A3}"/>
              </a:ext>
            </a:extLst>
          </p:cNvPr>
          <p:cNvSpPr/>
          <p:nvPr/>
        </p:nvSpPr>
        <p:spPr>
          <a:xfrm>
            <a:off x="7904361" y="2180239"/>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6" name="Text Placeholder 5">
            <a:extLst>
              <a:ext uri="{FF2B5EF4-FFF2-40B4-BE49-F238E27FC236}">
                <a16:creationId xmlns:a16="http://schemas.microsoft.com/office/drawing/2014/main" id="{E621F9CB-98DD-6BD3-ABD1-ED33C97C8E26}"/>
              </a:ext>
            </a:extLst>
          </p:cNvPr>
          <p:cNvSpPr txBox="1">
            <a:spLocks/>
          </p:cNvSpPr>
          <p:nvPr/>
        </p:nvSpPr>
        <p:spPr>
          <a:xfrm>
            <a:off x="8622896" y="219917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Large Language Model</a:t>
            </a:r>
          </a:p>
        </p:txBody>
      </p:sp>
      <p:grpSp>
        <p:nvGrpSpPr>
          <p:cNvPr id="27" name="Group 26">
            <a:extLst>
              <a:ext uri="{FF2B5EF4-FFF2-40B4-BE49-F238E27FC236}">
                <a16:creationId xmlns:a16="http://schemas.microsoft.com/office/drawing/2014/main" id="{89B80853-0BEC-6AC9-380B-015E44F5553A}"/>
              </a:ext>
              <a:ext uri="{C183D7F6-B498-43B3-948B-1728B52AA6E4}">
                <adec:decorative xmlns:adec="http://schemas.microsoft.com/office/drawing/2017/decorative" val="1"/>
              </a:ext>
            </a:extLst>
          </p:cNvPr>
          <p:cNvGrpSpPr/>
          <p:nvPr/>
        </p:nvGrpSpPr>
        <p:grpSpPr>
          <a:xfrm>
            <a:off x="6754091" y="4283261"/>
            <a:ext cx="674005" cy="219834"/>
            <a:chOff x="2498230" y="4374485"/>
            <a:chExt cx="674005" cy="219834"/>
          </a:xfrm>
        </p:grpSpPr>
        <p:cxnSp>
          <p:nvCxnSpPr>
            <p:cNvPr id="28" name="Straight Connector 27">
              <a:extLst>
                <a:ext uri="{FF2B5EF4-FFF2-40B4-BE49-F238E27FC236}">
                  <a16:creationId xmlns:a16="http://schemas.microsoft.com/office/drawing/2014/main" id="{9B627F63-2A16-5D13-2B42-4E1D4870A7D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9" name="Group 28">
              <a:extLst>
                <a:ext uri="{FF2B5EF4-FFF2-40B4-BE49-F238E27FC236}">
                  <a16:creationId xmlns:a16="http://schemas.microsoft.com/office/drawing/2014/main" id="{A1F6930B-3946-276D-C671-6D326BEC413D}"/>
                </a:ext>
              </a:extLst>
            </p:cNvPr>
            <p:cNvGrpSpPr/>
            <p:nvPr/>
          </p:nvGrpSpPr>
          <p:grpSpPr>
            <a:xfrm>
              <a:off x="2952400" y="4374485"/>
              <a:ext cx="219835" cy="219834"/>
              <a:chOff x="1613419" y="2537559"/>
              <a:chExt cx="339399" cy="339399"/>
            </a:xfrm>
          </p:grpSpPr>
          <p:sp>
            <p:nvSpPr>
              <p:cNvPr id="30" name="Oval 29">
                <a:extLst>
                  <a:ext uri="{FF2B5EF4-FFF2-40B4-BE49-F238E27FC236}">
                    <a16:creationId xmlns:a16="http://schemas.microsoft.com/office/drawing/2014/main" id="{77135BBD-164D-B414-7034-8DDEFFF0DA37}"/>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1" name="Oval 30">
                <a:extLst>
                  <a:ext uri="{FF2B5EF4-FFF2-40B4-BE49-F238E27FC236}">
                    <a16:creationId xmlns:a16="http://schemas.microsoft.com/office/drawing/2014/main" id="{9EFCE896-E094-9405-DCC5-32BC29CF37AA}"/>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32" name="Text Placeholder 5">
            <a:extLst>
              <a:ext uri="{FF2B5EF4-FFF2-40B4-BE49-F238E27FC236}">
                <a16:creationId xmlns:a16="http://schemas.microsoft.com/office/drawing/2014/main" id="{DA3234EE-FBF1-0130-EB3A-C534A240D1F7}"/>
              </a:ext>
            </a:extLst>
          </p:cNvPr>
          <p:cNvSpPr txBox="1">
            <a:spLocks/>
          </p:cNvSpPr>
          <p:nvPr/>
        </p:nvSpPr>
        <p:spPr>
          <a:xfrm>
            <a:off x="4366971" y="2344780"/>
            <a:ext cx="2002992" cy="1225456"/>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Use search to address gaps in context</a:t>
            </a:r>
            <a:endParaRPr lang="en-US" sz="1800" dirty="0">
              <a:cs typeface="Segoe UI Semilight"/>
            </a:endParaRPr>
          </a:p>
        </p:txBody>
      </p:sp>
    </p:spTree>
    <p:extLst>
      <p:ext uri="{BB962C8B-B14F-4D97-AF65-F5344CB8AC3E}">
        <p14:creationId xmlns:p14="http://schemas.microsoft.com/office/powerpoint/2010/main" val="330733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0"/>
                                  </p:stCondLst>
                                  <p:childTnLst>
                                    <p:animMotion origin="layout" path="M 0 -2.59259E-6 L 0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1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0"/>
                                  </p:stCondLst>
                                  <p:childTnLst>
                                    <p:animMotion origin="layout" path="M 0 -2.59259E-6 L 0 0.03542 " pathEditMode="relative" rAng="0" ptsTypes="AA">
                                      <p:cBhvr>
                                        <p:cTn id="44" dur="700" spd="-100000" fill="hold"/>
                                        <p:tgtEl>
                                          <p:spTgt spid="1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0"/>
                                  </p:stCondLst>
                                  <p:childTnLst>
                                    <p:animMotion origin="layout" path="M 0 -2.59259E-6 L 0 0.03542 " pathEditMode="relative" rAng="0" ptsTypes="AA">
                                      <p:cBhvr>
                                        <p:cTn id="49" dur="700" spd="-100000" fill="hold"/>
                                        <p:tgtEl>
                                          <p:spTgt spid="14"/>
                                        </p:tgtEl>
                                        <p:attrNameLst>
                                          <p:attrName>ppt_x</p:attrName>
                                          <p:attrName>ppt_y</p:attrName>
                                        </p:attrNameLst>
                                      </p:cBhvr>
                                      <p:rCtr x="0" y="1759"/>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42" presetClass="path" presetSubtype="0" decel="100000" fill="hold" nodeType="withEffect">
                                  <p:stCondLst>
                                    <p:cond delay="0"/>
                                  </p:stCondLst>
                                  <p:childTnLst>
                                    <p:animMotion origin="layout" path="M 0 -2.59259E-6 L 0 0.03542 " pathEditMode="relative" rAng="0" ptsTypes="AA">
                                      <p:cBhvr>
                                        <p:cTn id="56" dur="700" spd="-100000" fill="hold"/>
                                        <p:tgtEl>
                                          <p:spTgt spid="15"/>
                                        </p:tgtEl>
                                        <p:attrNameLst>
                                          <p:attrName>ppt_x</p:attrName>
                                          <p:attrName>ppt_y</p:attrName>
                                        </p:attrNameLst>
                                      </p:cBhvr>
                                      <p:rCtr x="0" y="1759"/>
                                    </p:animMotion>
                                  </p:childTnLst>
                                </p:cTn>
                              </p:par>
                              <p:par>
                                <p:cTn id="57" presetID="10"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42" presetClass="path" presetSubtype="0" decel="100000" fill="hold" grpId="1" nodeType="withEffect">
                                  <p:stCondLst>
                                    <p:cond delay="0"/>
                                  </p:stCondLst>
                                  <p:childTnLst>
                                    <p:animMotion origin="layout" path="M 0 -2.59259E-6 L 0 0.03542 " pathEditMode="relative" rAng="0" ptsTypes="AA">
                                      <p:cBhvr>
                                        <p:cTn id="61" dur="700" spd="-100000" fill="hold"/>
                                        <p:tgtEl>
                                          <p:spTgt spid="21"/>
                                        </p:tgtEl>
                                        <p:attrNameLst>
                                          <p:attrName>ppt_x</p:attrName>
                                          <p:attrName>ppt_y</p:attrName>
                                        </p:attrNameLst>
                                      </p:cBhvr>
                                      <p:rCtr x="0" y="1759"/>
                                    </p:animMotion>
                                  </p:childTnLst>
                                </p:cTn>
                              </p:par>
                              <p:par>
                                <p:cTn id="62" presetID="10"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par>
                                <p:cTn id="65" presetID="42" presetClass="path" presetSubtype="0" decel="100000" fill="hold" grpId="1" nodeType="withEffect">
                                  <p:stCondLst>
                                    <p:cond delay="0"/>
                                  </p:stCondLst>
                                  <p:childTnLst>
                                    <p:animMotion origin="layout" path="M 0 -2.59259E-6 L 0 0.03542 " pathEditMode="relative" rAng="0" ptsTypes="AA">
                                      <p:cBhvr>
                                        <p:cTn id="66" dur="700" spd="-100000" fill="hold"/>
                                        <p:tgtEl>
                                          <p:spTgt spid="22"/>
                                        </p:tgtEl>
                                        <p:attrNameLst>
                                          <p:attrName>ppt_x</p:attrName>
                                          <p:attrName>ppt_y</p:attrName>
                                        </p:attrNameLst>
                                      </p:cBhvr>
                                      <p:rCtr x="0" y="1759"/>
                                    </p:animMotion>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42" presetClass="path" presetSubtype="0" decel="100000" fill="hold" grpId="1" nodeType="withEffect">
                                  <p:stCondLst>
                                    <p:cond delay="0"/>
                                  </p:stCondLst>
                                  <p:childTnLst>
                                    <p:animMotion origin="layout" path="M 0 -2.59259E-6 L 0 0.03542 " pathEditMode="relative" rAng="0" ptsTypes="AA">
                                      <p:cBhvr>
                                        <p:cTn id="71" dur="700" spd="-100000" fill="hold"/>
                                        <p:tgtEl>
                                          <p:spTgt spid="20"/>
                                        </p:tgtEl>
                                        <p:attrNameLst>
                                          <p:attrName>ppt_x</p:attrName>
                                          <p:attrName>ppt_y</p:attrName>
                                        </p:attrNameLst>
                                      </p:cBhvr>
                                      <p:rCtr x="0" y="1759"/>
                                    </p:animMotion>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42" presetClass="path" presetSubtype="0" decel="100000" fill="hold" grpId="1" nodeType="withEffect">
                                  <p:stCondLst>
                                    <p:cond delay="0"/>
                                  </p:stCondLst>
                                  <p:childTnLst>
                                    <p:animMotion origin="layout" path="M 0 -2.59259E-6 L 0 0.03542 " pathEditMode="relative" rAng="0" ptsTypes="AA">
                                      <p:cBhvr>
                                        <p:cTn id="76" dur="700" spd="-100000" fill="hold"/>
                                        <p:tgtEl>
                                          <p:spTgt spid="23"/>
                                        </p:tgtEl>
                                        <p:attrNameLst>
                                          <p:attrName>ppt_x</p:attrName>
                                          <p:attrName>ppt_y</p:attrName>
                                        </p:attrNameLst>
                                      </p:cBhvr>
                                      <p:rCtr x="0" y="1759"/>
                                    </p:animMotion>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par>
                                <p:cTn id="80" presetID="42" presetClass="path" presetSubtype="0" decel="100000" fill="hold" grpId="1" nodeType="withEffect">
                                  <p:stCondLst>
                                    <p:cond delay="0"/>
                                  </p:stCondLst>
                                  <p:childTnLst>
                                    <p:animMotion origin="layout" path="M 0 -2.59259E-6 L 0 0.03542 " pathEditMode="relative" rAng="0" ptsTypes="AA">
                                      <p:cBhvr>
                                        <p:cTn id="81" dur="700" spd="-100000" fill="hold"/>
                                        <p:tgtEl>
                                          <p:spTgt spid="25"/>
                                        </p:tgtEl>
                                        <p:attrNameLst>
                                          <p:attrName>ppt_x</p:attrName>
                                          <p:attrName>ppt_y</p:attrName>
                                        </p:attrNameLst>
                                      </p:cBhvr>
                                      <p:rCtr x="0" y="1759"/>
                                    </p:animMotion>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42" presetClass="path" presetSubtype="0" decel="100000" fill="hold" grpId="1" nodeType="withEffect">
                                  <p:stCondLst>
                                    <p:cond delay="0"/>
                                  </p:stCondLst>
                                  <p:childTnLst>
                                    <p:animMotion origin="layout" path="M 0 -2.59259E-6 L 0 0.03542 " pathEditMode="relative" rAng="0" ptsTypes="AA">
                                      <p:cBhvr>
                                        <p:cTn id="86" dur="700" spd="-100000" fill="hold"/>
                                        <p:tgtEl>
                                          <p:spTgt spid="26"/>
                                        </p:tgtEl>
                                        <p:attrNameLst>
                                          <p:attrName>ppt_x</p:attrName>
                                          <p:attrName>ppt_y</p:attrName>
                                        </p:attrNameLst>
                                      </p:cBhvr>
                                      <p:rCtr x="0" y="1759"/>
                                    </p:animMotion>
                                  </p:childTnLst>
                                </p:cTn>
                              </p:par>
                              <p:par>
                                <p:cTn id="87" presetID="10" presetClass="entr" presetSubtype="0" fill="hold" grpId="0" nodeType="withEffect">
                                  <p:stCondLst>
                                    <p:cond delay="0"/>
                                  </p:stCondLst>
                                  <p:childTnLst>
                                    <p:set>
                                      <p:cBhvr>
                                        <p:cTn id="88" dur="1" fill="hold">
                                          <p:stCondLst>
                                            <p:cond delay="0"/>
                                          </p:stCondLst>
                                        </p:cTn>
                                        <p:tgtEl>
                                          <p:spTgt spid="24"/>
                                        </p:tgtEl>
                                        <p:attrNameLst>
                                          <p:attrName>style.visibility</p:attrName>
                                        </p:attrNameLst>
                                      </p:cBhvr>
                                      <p:to>
                                        <p:strVal val="visible"/>
                                      </p:to>
                                    </p:set>
                                    <p:animEffect transition="in" filter="fade">
                                      <p:cBhvr>
                                        <p:cTn id="89" dur="500"/>
                                        <p:tgtEl>
                                          <p:spTgt spid="24"/>
                                        </p:tgtEl>
                                      </p:cBhvr>
                                    </p:animEffect>
                                  </p:childTnLst>
                                </p:cTn>
                              </p:par>
                              <p:par>
                                <p:cTn id="90" presetID="42" presetClass="path" presetSubtype="0" decel="100000" fill="hold" grpId="1" nodeType="withEffect">
                                  <p:stCondLst>
                                    <p:cond delay="0"/>
                                  </p:stCondLst>
                                  <p:childTnLst>
                                    <p:animMotion origin="layout" path="M 0 -2.59259E-6 L 0 0.03542 " pathEditMode="relative" rAng="0" ptsTypes="AA">
                                      <p:cBhvr>
                                        <p:cTn id="91" dur="700" spd="-100000" fill="hold"/>
                                        <p:tgtEl>
                                          <p:spTgt spid="24"/>
                                        </p:tgtEl>
                                        <p:attrNameLst>
                                          <p:attrName>ppt_x</p:attrName>
                                          <p:attrName>ppt_y</p:attrName>
                                        </p:attrNameLst>
                                      </p:cBhvr>
                                      <p:rCtr x="0" y="1759"/>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7"/>
                                        </p:tgtEl>
                                        <p:attrNameLst>
                                          <p:attrName>style.visibility</p:attrName>
                                        </p:attrNameLst>
                                      </p:cBhvr>
                                      <p:to>
                                        <p:strVal val="visible"/>
                                      </p:to>
                                    </p:set>
                                    <p:animEffect transition="in" filter="fade">
                                      <p:cBhvr>
                                        <p:cTn id="96" dur="500"/>
                                        <p:tgtEl>
                                          <p:spTgt spid="27"/>
                                        </p:tgtEl>
                                      </p:cBhvr>
                                    </p:animEffect>
                                  </p:childTnLst>
                                </p:cTn>
                              </p:par>
                              <p:par>
                                <p:cTn id="97" presetID="42" presetClass="path" presetSubtype="0" decel="100000" fill="hold" nodeType="withEffect">
                                  <p:stCondLst>
                                    <p:cond delay="0"/>
                                  </p:stCondLst>
                                  <p:childTnLst>
                                    <p:animMotion origin="layout" path="M 0 -2.59259E-6 L 0 0.03542 " pathEditMode="relative" rAng="0" ptsTypes="AA">
                                      <p:cBhvr>
                                        <p:cTn id="98" dur="700" spd="-100000" fill="hold"/>
                                        <p:tgtEl>
                                          <p:spTgt spid="27"/>
                                        </p:tgtEl>
                                        <p:attrNameLst>
                                          <p:attrName>ppt_x</p:attrName>
                                          <p:attrName>ppt_y</p:attrName>
                                        </p:attrNameLst>
                                      </p:cBhvr>
                                      <p:rCtr x="0" y="1759"/>
                                    </p:animMotion>
                                  </p:childTnLst>
                                </p:cTn>
                              </p:par>
                              <p:par>
                                <p:cTn id="99" presetID="10" presetClass="entr" presetSubtype="0" fill="hold" grpId="0" nodeType="with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fade">
                                      <p:cBhvr>
                                        <p:cTn id="101" dur="500"/>
                                        <p:tgtEl>
                                          <p:spTgt spid="32"/>
                                        </p:tgtEl>
                                      </p:cBhvr>
                                    </p:animEffect>
                                  </p:childTnLst>
                                </p:cTn>
                              </p:par>
                              <p:par>
                                <p:cTn id="102" presetID="42" presetClass="path" presetSubtype="0" decel="100000" fill="hold" grpId="1" nodeType="withEffect">
                                  <p:stCondLst>
                                    <p:cond delay="0"/>
                                  </p:stCondLst>
                                  <p:childTnLst>
                                    <p:animMotion origin="layout" path="M 0 -2.59259E-6 L 0 0.03542 " pathEditMode="relative" rAng="0" ptsTypes="AA">
                                      <p:cBhvr>
                                        <p:cTn id="103" dur="700" spd="-100000" fill="hold"/>
                                        <p:tgtEl>
                                          <p:spTgt spid="3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P spid="21" grpId="1" animBg="1"/>
      <p:bldP spid="22" grpId="0"/>
      <p:bldP spid="22" grpId="1"/>
      <p:bldP spid="6" grpId="0" animBg="1"/>
      <p:bldP spid="6" grpId="1" animBg="1"/>
      <p:bldP spid="7" grpId="0" animBg="1"/>
      <p:bldP spid="7" grpId="1" animBg="1"/>
      <p:bldP spid="8" grpId="0"/>
      <p:bldP spid="8" grpId="1"/>
      <p:bldP spid="9" grpId="0"/>
      <p:bldP spid="9" grpId="1"/>
      <p:bldP spid="10" grpId="0"/>
      <p:bldP spid="10" grpId="1"/>
      <p:bldP spid="11" grpId="0"/>
      <p:bldP spid="11" grpId="1"/>
      <p:bldP spid="12" grpId="0"/>
      <p:bldP spid="12" grpId="1"/>
      <p:bldP spid="13" grpId="0"/>
      <p:bldP spid="13" grpId="1"/>
      <p:bldP spid="14" grpId="0"/>
      <p:bldP spid="14" grpId="1"/>
      <p:bldP spid="23" grpId="0"/>
      <p:bldP spid="23" grpId="1"/>
      <p:bldP spid="24" grpId="0" animBg="1"/>
      <p:bldP spid="24" grpId="1" animBg="1"/>
      <p:bldP spid="25" grpId="0" animBg="1"/>
      <p:bldP spid="25" grpId="1" animBg="1"/>
      <p:bldP spid="26" grpId="0"/>
      <p:bldP spid="26" grpId="1"/>
      <p:bldP spid="32" grpId="0"/>
      <p:bldP spid="3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3F6A-0B0D-F92E-510F-DA53CFD9BADE}"/>
              </a:ext>
            </a:extLst>
          </p:cNvPr>
          <p:cNvSpPr>
            <a:spLocks noGrp="1"/>
          </p:cNvSpPr>
          <p:nvPr>
            <p:ph type="title"/>
          </p:nvPr>
        </p:nvSpPr>
        <p:spPr/>
        <p:txBody>
          <a:bodyPr/>
          <a:lstStyle/>
          <a:p>
            <a:r>
              <a:rPr lang="en-US" dirty="0"/>
              <a:t>Agentic RAG Loop</a:t>
            </a:r>
          </a:p>
        </p:txBody>
      </p:sp>
      <p:sp>
        <p:nvSpPr>
          <p:cNvPr id="3" name="Arrow: Curved Up 2">
            <a:extLst>
              <a:ext uri="{FF2B5EF4-FFF2-40B4-BE49-F238E27FC236}">
                <a16:creationId xmlns:a16="http://schemas.microsoft.com/office/drawing/2014/main" id="{E6822339-8999-7E95-72C0-56099E8BC184}"/>
              </a:ext>
            </a:extLst>
          </p:cNvPr>
          <p:cNvSpPr/>
          <p:nvPr/>
        </p:nvSpPr>
        <p:spPr bwMode="auto">
          <a:xfrm>
            <a:off x="4087091" y="4343400"/>
            <a:ext cx="3290454" cy="1420091"/>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Arrow: Curved Up 3">
            <a:extLst>
              <a:ext uri="{FF2B5EF4-FFF2-40B4-BE49-F238E27FC236}">
                <a16:creationId xmlns:a16="http://schemas.microsoft.com/office/drawing/2014/main" id="{DFBC3848-46F2-5467-3F40-3A894AB17177}"/>
              </a:ext>
            </a:extLst>
          </p:cNvPr>
          <p:cNvSpPr/>
          <p:nvPr/>
        </p:nvSpPr>
        <p:spPr bwMode="auto">
          <a:xfrm rot="10800000">
            <a:off x="3927764" y="2265219"/>
            <a:ext cx="3290454" cy="1420091"/>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Rounded Rectangle 5">
            <a:extLst>
              <a:ext uri="{FF2B5EF4-FFF2-40B4-BE49-F238E27FC236}">
                <a16:creationId xmlns:a16="http://schemas.microsoft.com/office/drawing/2014/main" id="{15CEB29D-1D80-038C-E931-8CC4DF535742}"/>
              </a:ext>
              <a:ext uri="{C183D7F6-B498-43B3-948B-1728B52AA6E4}">
                <adec:decorative xmlns:adec="http://schemas.microsoft.com/office/drawing/2017/decorative" val="1"/>
              </a:ext>
            </a:extLst>
          </p:cNvPr>
          <p:cNvSpPr/>
          <p:nvPr/>
        </p:nvSpPr>
        <p:spPr bwMode="auto">
          <a:xfrm>
            <a:off x="7478597" y="1134158"/>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 name="Text Placeholder 5">
            <a:extLst>
              <a:ext uri="{FF2B5EF4-FFF2-40B4-BE49-F238E27FC236}">
                <a16:creationId xmlns:a16="http://schemas.microsoft.com/office/drawing/2014/main" id="{355E084C-446C-D88F-9C17-62325CCF65D9}"/>
              </a:ext>
            </a:extLst>
          </p:cNvPr>
          <p:cNvSpPr txBox="1">
            <a:spLocks/>
          </p:cNvSpPr>
          <p:nvPr/>
        </p:nvSpPr>
        <p:spPr>
          <a:xfrm>
            <a:off x="7788593" y="2282958"/>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7" name="Graphic 31" descr="Person with chat bubble icon">
            <a:extLst>
              <a:ext uri="{FF2B5EF4-FFF2-40B4-BE49-F238E27FC236}">
                <a16:creationId xmlns:a16="http://schemas.microsoft.com/office/drawing/2014/main" id="{B80AD04C-B06C-2F9B-124C-000BC4BD4E39}"/>
              </a:ext>
            </a:extLst>
          </p:cNvPr>
          <p:cNvSpPr/>
          <p:nvPr/>
        </p:nvSpPr>
        <p:spPr>
          <a:xfrm>
            <a:off x="8097327" y="1461875"/>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8" name="Rounded Rectangle 5">
            <a:extLst>
              <a:ext uri="{FF2B5EF4-FFF2-40B4-BE49-F238E27FC236}">
                <a16:creationId xmlns:a16="http://schemas.microsoft.com/office/drawing/2014/main" id="{4E9F56F2-4F41-1E68-BC8A-C0D928EC7AA1}"/>
              </a:ext>
              <a:ext uri="{C183D7F6-B498-43B3-948B-1728B52AA6E4}">
                <adec:decorative xmlns:adec="http://schemas.microsoft.com/office/drawing/2017/decorative" val="1"/>
              </a:ext>
            </a:extLst>
          </p:cNvPr>
          <p:cNvSpPr/>
          <p:nvPr/>
        </p:nvSpPr>
        <p:spPr bwMode="auto">
          <a:xfrm>
            <a:off x="2514470" y="1134158"/>
            <a:ext cx="15061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 name="Graphic 29" descr="Database with magnifying glass icon">
            <a:extLst>
              <a:ext uri="{FF2B5EF4-FFF2-40B4-BE49-F238E27FC236}">
                <a16:creationId xmlns:a16="http://schemas.microsoft.com/office/drawing/2014/main" id="{2377B83B-7852-BE9F-A5D9-726A0B692054}"/>
              </a:ext>
            </a:extLst>
          </p:cNvPr>
          <p:cNvSpPr/>
          <p:nvPr/>
        </p:nvSpPr>
        <p:spPr>
          <a:xfrm>
            <a:off x="3122948" y="1517945"/>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0" name="Text Placeholder 5">
            <a:extLst>
              <a:ext uri="{FF2B5EF4-FFF2-40B4-BE49-F238E27FC236}">
                <a16:creationId xmlns:a16="http://schemas.microsoft.com/office/drawing/2014/main" id="{B5E4F06E-AE68-0268-C2C0-AD1FE24DD47A}"/>
              </a:ext>
            </a:extLst>
          </p:cNvPr>
          <p:cNvSpPr txBox="1">
            <a:spLocks/>
          </p:cNvSpPr>
          <p:nvPr/>
        </p:nvSpPr>
        <p:spPr>
          <a:xfrm>
            <a:off x="2649342" y="2294197"/>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Search</a:t>
            </a:r>
            <a:endParaRPr lang="en-US" sz="1800" dirty="0">
              <a:cs typeface="Segoe UI Semilight"/>
            </a:endParaRPr>
          </a:p>
        </p:txBody>
      </p:sp>
      <p:sp>
        <p:nvSpPr>
          <p:cNvPr id="11" name="Rounded Rectangle 5">
            <a:extLst>
              <a:ext uri="{FF2B5EF4-FFF2-40B4-BE49-F238E27FC236}">
                <a16:creationId xmlns:a16="http://schemas.microsoft.com/office/drawing/2014/main" id="{58207C89-0BA2-671E-4C3C-5E8A04DB975C}"/>
              </a:ext>
              <a:ext uri="{C183D7F6-B498-43B3-948B-1728B52AA6E4}">
                <adec:decorative xmlns:adec="http://schemas.microsoft.com/office/drawing/2017/decorative" val="1"/>
              </a:ext>
            </a:extLst>
          </p:cNvPr>
          <p:cNvSpPr/>
          <p:nvPr/>
        </p:nvSpPr>
        <p:spPr bwMode="auto">
          <a:xfrm>
            <a:off x="2421649" y="4438402"/>
            <a:ext cx="15061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3" name="Text Placeholder 5">
            <a:extLst>
              <a:ext uri="{FF2B5EF4-FFF2-40B4-BE49-F238E27FC236}">
                <a16:creationId xmlns:a16="http://schemas.microsoft.com/office/drawing/2014/main" id="{A0DC1BB7-5C56-9EFD-CA10-1CD4F7CE90CD}"/>
              </a:ext>
            </a:extLst>
          </p:cNvPr>
          <p:cNvSpPr txBox="1">
            <a:spLocks/>
          </p:cNvSpPr>
          <p:nvPr/>
        </p:nvSpPr>
        <p:spPr>
          <a:xfrm>
            <a:off x="2556521" y="5598441"/>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Generate Candidate Answer</a:t>
            </a:r>
            <a:endParaRPr lang="en-US" sz="1800" dirty="0">
              <a:cs typeface="Segoe UI Semilight"/>
            </a:endParaRPr>
          </a:p>
        </p:txBody>
      </p:sp>
      <p:sp>
        <p:nvSpPr>
          <p:cNvPr id="14" name="Graphic 22" descr="Large Language Model icon">
            <a:extLst>
              <a:ext uri="{FF2B5EF4-FFF2-40B4-BE49-F238E27FC236}">
                <a16:creationId xmlns:a16="http://schemas.microsoft.com/office/drawing/2014/main" id="{CC239302-55F4-FFCD-3859-C28E292D63AA}"/>
              </a:ext>
            </a:extLst>
          </p:cNvPr>
          <p:cNvSpPr/>
          <p:nvPr/>
        </p:nvSpPr>
        <p:spPr>
          <a:xfrm>
            <a:off x="2813798" y="4609930"/>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5" name="Rounded Rectangle 5">
            <a:extLst>
              <a:ext uri="{FF2B5EF4-FFF2-40B4-BE49-F238E27FC236}">
                <a16:creationId xmlns:a16="http://schemas.microsoft.com/office/drawing/2014/main" id="{94AC204E-6927-BF23-A1F8-839FA341C7A5}"/>
              </a:ext>
              <a:ext uri="{C183D7F6-B498-43B3-948B-1728B52AA6E4}">
                <adec:decorative xmlns:adec="http://schemas.microsoft.com/office/drawing/2017/decorative" val="1"/>
              </a:ext>
            </a:extLst>
          </p:cNvPr>
          <p:cNvSpPr/>
          <p:nvPr/>
        </p:nvSpPr>
        <p:spPr bwMode="auto">
          <a:xfrm>
            <a:off x="7644812" y="4344419"/>
            <a:ext cx="15061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6" name="Text Placeholder 5">
            <a:extLst>
              <a:ext uri="{FF2B5EF4-FFF2-40B4-BE49-F238E27FC236}">
                <a16:creationId xmlns:a16="http://schemas.microsoft.com/office/drawing/2014/main" id="{A4CC2C80-911B-8C4F-FD42-3B1C6CC5493B}"/>
              </a:ext>
            </a:extLst>
          </p:cNvPr>
          <p:cNvSpPr txBox="1">
            <a:spLocks/>
          </p:cNvSpPr>
          <p:nvPr/>
        </p:nvSpPr>
        <p:spPr>
          <a:xfrm>
            <a:off x="7779684" y="5504458"/>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dirty="0">
                <a:latin typeface="+mj-lt"/>
                <a:cs typeface="Segoe UI Semilight"/>
              </a:rPr>
              <a:t>Evaluate Answer</a:t>
            </a:r>
            <a:endParaRPr lang="en-US" sz="1800" dirty="0">
              <a:cs typeface="Segoe UI Semilight"/>
            </a:endParaRPr>
          </a:p>
        </p:txBody>
      </p:sp>
      <p:sp>
        <p:nvSpPr>
          <p:cNvPr id="17" name="Graphic 22" descr="Large Language Model icon">
            <a:extLst>
              <a:ext uri="{FF2B5EF4-FFF2-40B4-BE49-F238E27FC236}">
                <a16:creationId xmlns:a16="http://schemas.microsoft.com/office/drawing/2014/main" id="{542FFC38-9006-B75C-1ADB-0E11FA93853E}"/>
              </a:ext>
            </a:extLst>
          </p:cNvPr>
          <p:cNvSpPr/>
          <p:nvPr/>
        </p:nvSpPr>
        <p:spPr>
          <a:xfrm>
            <a:off x="8036961" y="4515947"/>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Tree>
    <p:extLst>
      <p:ext uri="{BB962C8B-B14F-4D97-AF65-F5344CB8AC3E}">
        <p14:creationId xmlns:p14="http://schemas.microsoft.com/office/powerpoint/2010/main" val="16666551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42" presetClass="path" presetSubtype="0" decel="100000" fill="hold" grpId="1" nodeType="withEffect">
                                  <p:stCondLst>
                                    <p:cond delay="0"/>
                                  </p:stCondLst>
                                  <p:childTnLst>
                                    <p:animMotion origin="layout" path="M 0 -2.59259E-6 L 0 0.03542 " pathEditMode="relative" rAng="0" ptsTypes="AA">
                                      <p:cBhvr>
                                        <p:cTn id="34" dur="700" spd="-100000" fill="hold"/>
                                        <p:tgtEl>
                                          <p:spTgt spid="10"/>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11"/>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0"/>
                                  </p:stCondLst>
                                  <p:childTnLst>
                                    <p:animMotion origin="layout" path="M 0 -2.59259E-6 L 0 0.03542 " pathEditMode="relative" rAng="0" ptsTypes="AA">
                                      <p:cBhvr>
                                        <p:cTn id="44" dur="700" spd="-100000" fill="hold"/>
                                        <p:tgtEl>
                                          <p:spTgt spid="1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0"/>
                                  </p:stCondLst>
                                  <p:childTnLst>
                                    <p:animMotion origin="layout" path="M 0 -2.59259E-6 L 0 0.03542 " pathEditMode="relative" rAng="0" ptsTypes="AA">
                                      <p:cBhvr>
                                        <p:cTn id="49" dur="700" spd="-100000" fill="hold"/>
                                        <p:tgtEl>
                                          <p:spTgt spid="14"/>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5"/>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grpId="1" nodeType="withEffect">
                                  <p:stCondLst>
                                    <p:cond delay="0"/>
                                  </p:stCondLst>
                                  <p:childTnLst>
                                    <p:animMotion origin="layout" path="M 0 -2.59259E-6 L 0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42" presetClass="path" presetSubtype="0" decel="100000" fill="hold" grpId="1" nodeType="withEffect">
                                  <p:stCondLst>
                                    <p:cond delay="0"/>
                                  </p:stCondLst>
                                  <p:childTnLst>
                                    <p:animMotion origin="layout" path="M 0 -2.59259E-6 L 0 0.03542 " pathEditMode="relative" rAng="0" ptsTypes="AA">
                                      <p:cBhvr>
                                        <p:cTn id="6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p:bldP spid="6" grpId="1"/>
      <p:bldP spid="7" grpId="0" animBg="1"/>
      <p:bldP spid="7" grpId="1" animBg="1"/>
      <p:bldP spid="8" grpId="0" animBg="1"/>
      <p:bldP spid="8" grpId="1" animBg="1"/>
      <p:bldP spid="9" grpId="0" animBg="1"/>
      <p:bldP spid="9" grpId="1" animBg="1"/>
      <p:bldP spid="10" grpId="0"/>
      <p:bldP spid="10" grpId="1"/>
      <p:bldP spid="11" grpId="0" animBg="1"/>
      <p:bldP spid="11" grpId="1" animBg="1"/>
      <p:bldP spid="13" grpId="0"/>
      <p:bldP spid="13" grpId="1"/>
      <p:bldP spid="14" grpId="0" animBg="1"/>
      <p:bldP spid="14" grpId="1" animBg="1"/>
      <p:bldP spid="15" grpId="0" animBg="1"/>
      <p:bldP spid="15" grpId="1" animBg="1"/>
      <p:bldP spid="16" grpId="0"/>
      <p:bldP spid="16" grpId="1"/>
      <p:bldP spid="17" grpId="0" animBg="1"/>
      <p:bldP spid="1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BFB418-AAC2-AAF5-868B-CC3FD32E5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B1ED80-1FA5-2DD0-FAD5-1251D6B755E4}"/>
              </a:ext>
            </a:extLst>
          </p:cNvPr>
          <p:cNvSpPr>
            <a:spLocks noGrp="1"/>
          </p:cNvSpPr>
          <p:nvPr>
            <p:ph type="title"/>
          </p:nvPr>
        </p:nvSpPr>
        <p:spPr>
          <a:xfrm>
            <a:off x="585215" y="2598003"/>
            <a:ext cx="7935329" cy="1107996"/>
          </a:xfrm>
        </p:spPr>
        <p:txBody>
          <a:bodyPr/>
          <a:lstStyle/>
          <a:p>
            <a:r>
              <a:rPr lang="en-US" dirty="0"/>
              <a:t>Single and Multi Step Reflection</a:t>
            </a:r>
          </a:p>
        </p:txBody>
      </p:sp>
    </p:spTree>
    <p:extLst>
      <p:ext uri="{BB962C8B-B14F-4D97-AF65-F5344CB8AC3E}">
        <p14:creationId xmlns:p14="http://schemas.microsoft.com/office/powerpoint/2010/main" val="339826691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16409-6B88-5C82-466C-AC1313DBE5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52DE5D-50B0-2ED1-1EDF-6BC58FAB86D4}"/>
              </a:ext>
            </a:extLst>
          </p:cNvPr>
          <p:cNvSpPr>
            <a:spLocks noGrp="1"/>
          </p:cNvSpPr>
          <p:nvPr>
            <p:ph type="title"/>
          </p:nvPr>
        </p:nvSpPr>
        <p:spPr/>
        <p:txBody>
          <a:bodyPr/>
          <a:lstStyle/>
          <a:p>
            <a:r>
              <a:rPr lang="en-US" dirty="0"/>
              <a:t>Single Step Reflection</a:t>
            </a:r>
          </a:p>
        </p:txBody>
      </p:sp>
      <p:pic>
        <p:nvPicPr>
          <p:cNvPr id="5" name="Picture 4" descr="A diagram of a flowchart&#10;&#10;AI-generated content may be incorrect.">
            <a:extLst>
              <a:ext uri="{FF2B5EF4-FFF2-40B4-BE49-F238E27FC236}">
                <a16:creationId xmlns:a16="http://schemas.microsoft.com/office/drawing/2014/main" id="{323126EB-0063-BFC5-DE24-798098DBEF21}"/>
              </a:ext>
            </a:extLst>
          </p:cNvPr>
          <p:cNvPicPr>
            <a:picLocks noChangeAspect="1"/>
          </p:cNvPicPr>
          <p:nvPr/>
        </p:nvPicPr>
        <p:blipFill>
          <a:blip r:embed="rId2"/>
          <a:stretch>
            <a:fillRect/>
          </a:stretch>
        </p:blipFill>
        <p:spPr>
          <a:xfrm>
            <a:off x="1784110" y="1073727"/>
            <a:ext cx="8859957" cy="5451764"/>
          </a:xfrm>
          <a:prstGeom prst="rect">
            <a:avLst/>
          </a:prstGeom>
        </p:spPr>
      </p:pic>
    </p:spTree>
    <p:extLst>
      <p:ext uri="{BB962C8B-B14F-4D97-AF65-F5344CB8AC3E}">
        <p14:creationId xmlns:p14="http://schemas.microsoft.com/office/powerpoint/2010/main" val="30981532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DE563-918E-E5B3-13C5-24933DA336FA}"/>
              </a:ext>
            </a:extLst>
          </p:cNvPr>
          <p:cNvSpPr>
            <a:spLocks noGrp="1"/>
          </p:cNvSpPr>
          <p:nvPr>
            <p:ph type="title"/>
          </p:nvPr>
        </p:nvSpPr>
        <p:spPr/>
        <p:txBody>
          <a:bodyPr/>
          <a:lstStyle/>
          <a:p>
            <a:r>
              <a:rPr lang="en-US" dirty="0"/>
              <a:t>Multi Step Reflection</a:t>
            </a:r>
          </a:p>
        </p:txBody>
      </p:sp>
      <p:pic>
        <p:nvPicPr>
          <p:cNvPr id="4" name="Picture 3" descr="A diagram of a flowchart&#10;&#10;AI-generated content may be incorrect.">
            <a:extLst>
              <a:ext uri="{FF2B5EF4-FFF2-40B4-BE49-F238E27FC236}">
                <a16:creationId xmlns:a16="http://schemas.microsoft.com/office/drawing/2014/main" id="{9CC045C1-7DDB-573B-344D-C177567C0EE2}"/>
              </a:ext>
            </a:extLst>
          </p:cNvPr>
          <p:cNvPicPr>
            <a:picLocks noChangeAspect="1"/>
          </p:cNvPicPr>
          <p:nvPr/>
        </p:nvPicPr>
        <p:blipFill>
          <a:blip r:embed="rId2"/>
          <a:stretch>
            <a:fillRect/>
          </a:stretch>
        </p:blipFill>
        <p:spPr>
          <a:xfrm>
            <a:off x="941686" y="1121458"/>
            <a:ext cx="8791134" cy="5507942"/>
          </a:xfrm>
          <a:prstGeom prst="rect">
            <a:avLst/>
          </a:prstGeom>
        </p:spPr>
      </p:pic>
    </p:spTree>
    <p:extLst>
      <p:ext uri="{BB962C8B-B14F-4D97-AF65-F5344CB8AC3E}">
        <p14:creationId xmlns:p14="http://schemas.microsoft.com/office/powerpoint/2010/main" val="7142571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F5450-EB1C-4251-7B68-70A8E0BB22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4452ED-3E5F-A2A9-7368-402A7CEAF7C5}"/>
              </a:ext>
            </a:extLst>
          </p:cNvPr>
          <p:cNvSpPr>
            <a:spLocks noGrp="1"/>
          </p:cNvSpPr>
          <p:nvPr>
            <p:ph type="title"/>
          </p:nvPr>
        </p:nvSpPr>
        <p:spPr>
          <a:xfrm>
            <a:off x="585216" y="3152001"/>
            <a:ext cx="6675120" cy="553998"/>
          </a:xfrm>
        </p:spPr>
        <p:txBody>
          <a:bodyPr/>
          <a:lstStyle/>
          <a:p>
            <a:r>
              <a:rPr lang="en-US" dirty="0"/>
              <a:t>Demo</a:t>
            </a:r>
          </a:p>
        </p:txBody>
      </p:sp>
    </p:spTree>
    <p:extLst>
      <p:ext uri="{BB962C8B-B14F-4D97-AF65-F5344CB8AC3E}">
        <p14:creationId xmlns:p14="http://schemas.microsoft.com/office/powerpoint/2010/main" val="175008471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29CA6B-0225-EF15-51AB-1D9086CE4E5A}"/>
              </a:ext>
            </a:extLst>
          </p:cNvPr>
          <p:cNvSpPr>
            <a:spLocks noGrp="1"/>
          </p:cNvSpPr>
          <p:nvPr>
            <p:ph type="title"/>
          </p:nvPr>
        </p:nvSpPr>
        <p:spPr>
          <a:xfrm>
            <a:off x="588264" y="3152001"/>
            <a:ext cx="4127692" cy="553998"/>
          </a:xfrm>
        </p:spPr>
        <p:txBody>
          <a:bodyPr/>
          <a:lstStyle/>
          <a:p>
            <a:r>
              <a:rPr lang="en-US"/>
              <a:t>Agenda</a:t>
            </a:r>
          </a:p>
        </p:txBody>
      </p:sp>
      <p:grpSp>
        <p:nvGrpSpPr>
          <p:cNvPr id="11" name="Group 10">
            <a:extLst>
              <a:ext uri="{FF2B5EF4-FFF2-40B4-BE49-F238E27FC236}">
                <a16:creationId xmlns:a16="http://schemas.microsoft.com/office/drawing/2014/main" id="{D72FA855-6095-094D-279B-BCEDE54E6659}"/>
              </a:ext>
              <a:ext uri="{C183D7F6-B498-43B3-948B-1728B52AA6E4}">
                <adec:decorative xmlns:adec="http://schemas.microsoft.com/office/drawing/2017/decorative" val="1"/>
              </a:ext>
            </a:extLst>
          </p:cNvPr>
          <p:cNvGrpSpPr/>
          <p:nvPr/>
        </p:nvGrpSpPr>
        <p:grpSpPr>
          <a:xfrm>
            <a:off x="4626888" y="1816599"/>
            <a:ext cx="612826" cy="3087538"/>
            <a:chOff x="5547448" y="1111566"/>
            <a:chExt cx="612826" cy="3087538"/>
          </a:xfrm>
          <a:gradFill flip="none" rotWithShape="1">
            <a:gsLst>
              <a:gs pos="0">
                <a:srgbClr val="FF5C39"/>
              </a:gs>
              <a:gs pos="32000">
                <a:srgbClr val="C03BC4"/>
              </a:gs>
              <a:gs pos="68000">
                <a:srgbClr val="0078D4"/>
              </a:gs>
              <a:gs pos="100000">
                <a:srgbClr val="399A91"/>
              </a:gs>
            </a:gsLst>
            <a:lin ang="16200000" scaled="1"/>
            <a:tileRect/>
          </a:gradFill>
        </p:grpSpPr>
        <p:sp>
          <p:nvSpPr>
            <p:cNvPr id="5" name="Oval 4">
              <a:extLst>
                <a:ext uri="{FF2B5EF4-FFF2-40B4-BE49-F238E27FC236}">
                  <a16:creationId xmlns:a16="http://schemas.microsoft.com/office/drawing/2014/main" id="{B519101B-9C3F-1CB8-69E1-BBF14A38EBC3}"/>
                </a:ext>
                <a:ext uri="{C183D7F6-B498-43B3-948B-1728B52AA6E4}">
                  <adec:decorative xmlns:adec="http://schemas.microsoft.com/office/drawing/2017/decorative" val="1"/>
                </a:ext>
              </a:extLst>
            </p:cNvPr>
            <p:cNvSpPr/>
            <p:nvPr/>
          </p:nvSpPr>
          <p:spPr bwMode="auto">
            <a:xfrm>
              <a:off x="5547448" y="1111566"/>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6" name="Oval 5">
              <a:extLst>
                <a:ext uri="{FF2B5EF4-FFF2-40B4-BE49-F238E27FC236}">
                  <a16:creationId xmlns:a16="http://schemas.microsoft.com/office/drawing/2014/main" id="{C7130AE8-620E-AAAC-CF0A-D95FC048BC80}"/>
                </a:ext>
                <a:ext uri="{C183D7F6-B498-43B3-948B-1728B52AA6E4}">
                  <adec:decorative xmlns:adec="http://schemas.microsoft.com/office/drawing/2017/decorative" val="1"/>
                </a:ext>
              </a:extLst>
            </p:cNvPr>
            <p:cNvSpPr/>
            <p:nvPr/>
          </p:nvSpPr>
          <p:spPr bwMode="auto">
            <a:xfrm>
              <a:off x="5547448" y="1936470"/>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7" name="Oval 6">
              <a:extLst>
                <a:ext uri="{FF2B5EF4-FFF2-40B4-BE49-F238E27FC236}">
                  <a16:creationId xmlns:a16="http://schemas.microsoft.com/office/drawing/2014/main" id="{089E4399-08E5-7CF6-8A2A-EBEFA4365D8D}"/>
                </a:ext>
                <a:ext uri="{C183D7F6-B498-43B3-948B-1728B52AA6E4}">
                  <adec:decorative xmlns:adec="http://schemas.microsoft.com/office/drawing/2017/decorative" val="1"/>
                </a:ext>
              </a:extLst>
            </p:cNvPr>
            <p:cNvSpPr/>
            <p:nvPr/>
          </p:nvSpPr>
          <p:spPr bwMode="auto">
            <a:xfrm>
              <a:off x="5547448" y="2761374"/>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8" name="Oval 7">
              <a:extLst>
                <a:ext uri="{FF2B5EF4-FFF2-40B4-BE49-F238E27FC236}">
                  <a16:creationId xmlns:a16="http://schemas.microsoft.com/office/drawing/2014/main" id="{97220C63-CCB3-13D0-EA35-29873FC706C7}"/>
                </a:ext>
                <a:ext uri="{C183D7F6-B498-43B3-948B-1728B52AA6E4}">
                  <adec:decorative xmlns:adec="http://schemas.microsoft.com/office/drawing/2017/decorative" val="1"/>
                </a:ext>
              </a:extLst>
            </p:cNvPr>
            <p:cNvSpPr/>
            <p:nvPr/>
          </p:nvSpPr>
          <p:spPr bwMode="auto">
            <a:xfrm>
              <a:off x="5547448" y="3586278"/>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grpSp>
      <p:sp>
        <p:nvSpPr>
          <p:cNvPr id="13" name="TextBox 12">
            <a:extLst>
              <a:ext uri="{FF2B5EF4-FFF2-40B4-BE49-F238E27FC236}">
                <a16:creationId xmlns:a16="http://schemas.microsoft.com/office/drawing/2014/main" id="{C0881685-20CC-7C8B-1764-DAB850D122B6}"/>
              </a:ext>
            </a:extLst>
          </p:cNvPr>
          <p:cNvSpPr txBox="1"/>
          <p:nvPr/>
        </p:nvSpPr>
        <p:spPr>
          <a:xfrm>
            <a:off x="5566591" y="1936918"/>
            <a:ext cx="618118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dirty="0">
                <a:gradFill>
                  <a:gsLst>
                    <a:gs pos="6993">
                      <a:srgbClr val="000000"/>
                    </a:gs>
                    <a:gs pos="20280">
                      <a:srgbClr val="000000"/>
                    </a:gs>
                  </a:gsLst>
                  <a:lin ang="0" scaled="0"/>
                </a:gradFill>
              </a:rPr>
              <a:t>Retrieval-Augmented Generation (RAG)</a:t>
            </a:r>
          </a:p>
        </p:txBody>
      </p:sp>
      <p:sp>
        <p:nvSpPr>
          <p:cNvPr id="14" name="TextBox 13">
            <a:extLst>
              <a:ext uri="{FF2B5EF4-FFF2-40B4-BE49-F238E27FC236}">
                <a16:creationId xmlns:a16="http://schemas.microsoft.com/office/drawing/2014/main" id="{B12EBEF7-2E79-C49B-3948-955DB109B71A}"/>
              </a:ext>
            </a:extLst>
          </p:cNvPr>
          <p:cNvSpPr txBox="1"/>
          <p:nvPr/>
        </p:nvSpPr>
        <p:spPr>
          <a:xfrm>
            <a:off x="5566591" y="2759878"/>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dirty="0">
                <a:gradFill>
                  <a:gsLst>
                    <a:gs pos="6993">
                      <a:srgbClr val="000000"/>
                    </a:gs>
                    <a:gs pos="20280">
                      <a:srgbClr val="000000"/>
                    </a:gs>
                  </a:gsLst>
                  <a:lin ang="0" scaled="0"/>
                </a:gradFill>
              </a:rPr>
              <a:t>Agentic RAG</a:t>
            </a:r>
          </a:p>
        </p:txBody>
      </p:sp>
      <p:sp>
        <p:nvSpPr>
          <p:cNvPr id="15" name="TextBox 14">
            <a:extLst>
              <a:ext uri="{FF2B5EF4-FFF2-40B4-BE49-F238E27FC236}">
                <a16:creationId xmlns:a16="http://schemas.microsoft.com/office/drawing/2014/main" id="{2749E8D0-358F-654F-8B44-0CFFDBF20167}"/>
              </a:ext>
            </a:extLst>
          </p:cNvPr>
          <p:cNvSpPr txBox="1"/>
          <p:nvPr/>
        </p:nvSpPr>
        <p:spPr>
          <a:xfrm>
            <a:off x="5566591" y="3582838"/>
            <a:ext cx="572398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dirty="0">
                <a:gradFill>
                  <a:gsLst>
                    <a:gs pos="6993">
                      <a:srgbClr val="000000"/>
                    </a:gs>
                    <a:gs pos="20280">
                      <a:srgbClr val="000000"/>
                    </a:gs>
                  </a:gsLst>
                  <a:lin ang="0" scaled="0"/>
                </a:gradFill>
              </a:rPr>
              <a:t>Single and Multi Step Reflection</a:t>
            </a:r>
          </a:p>
        </p:txBody>
      </p:sp>
      <p:sp>
        <p:nvSpPr>
          <p:cNvPr id="16" name="TextBox 15">
            <a:extLst>
              <a:ext uri="{FF2B5EF4-FFF2-40B4-BE49-F238E27FC236}">
                <a16:creationId xmlns:a16="http://schemas.microsoft.com/office/drawing/2014/main" id="{E75880E0-A45F-E9E4-B781-1D401F5FB918}"/>
              </a:ext>
            </a:extLst>
          </p:cNvPr>
          <p:cNvSpPr txBox="1"/>
          <p:nvPr/>
        </p:nvSpPr>
        <p:spPr>
          <a:xfrm>
            <a:off x="5566591" y="4405798"/>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dirty="0">
                <a:gradFill>
                  <a:gsLst>
                    <a:gs pos="6993">
                      <a:srgbClr val="000000"/>
                    </a:gs>
                    <a:gs pos="20280">
                      <a:srgbClr val="000000"/>
                    </a:gs>
                  </a:gsLst>
                  <a:lin ang="0" scaled="0"/>
                </a:gradFill>
              </a:rPr>
              <a:t>Demo</a:t>
            </a:r>
          </a:p>
        </p:txBody>
      </p:sp>
    </p:spTree>
    <p:extLst>
      <p:ext uri="{BB962C8B-B14F-4D97-AF65-F5344CB8AC3E}">
        <p14:creationId xmlns:p14="http://schemas.microsoft.com/office/powerpoint/2010/main" val="1061143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100"/>
                                  </p:stCondLst>
                                  <p:childTnLst>
                                    <p:animMotion origin="layout" path="M 1.875E-6 4.44444E-6 L 1.875E-6 0.03541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1.875E-6 4.44444E-6 L 1.87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100"/>
                                  </p:stCondLst>
                                  <p:childTnLst>
                                    <p:animMotion origin="layout" path="M 1.875E-6 4.44444E-6 L 1.875E-6 0.03541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100"/>
                                  </p:stCondLst>
                                  <p:childTnLst>
                                    <p:animMotion origin="layout" path="M 1.875E-6 4.44444E-6 L 1.875E-6 0.03541 " pathEditMode="relative" rAng="0" ptsTypes="AA">
                                      <p:cBhvr>
                                        <p:cTn id="24"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8A472-665A-3129-2B73-394968D15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C58E9-6C9C-385C-E8B7-E5E5F5F7B54F}"/>
              </a:ext>
            </a:extLst>
          </p:cNvPr>
          <p:cNvSpPr>
            <a:spLocks noGrp="1"/>
          </p:cNvSpPr>
          <p:nvPr>
            <p:ph type="title"/>
          </p:nvPr>
        </p:nvSpPr>
        <p:spPr>
          <a:xfrm>
            <a:off x="585216" y="3152001"/>
            <a:ext cx="6675120" cy="553998"/>
          </a:xfrm>
        </p:spPr>
        <p:txBody>
          <a:bodyPr/>
          <a:lstStyle/>
          <a:p>
            <a:r>
              <a:rPr lang="en-US"/>
              <a:t>Evaluation</a:t>
            </a:r>
          </a:p>
        </p:txBody>
      </p:sp>
    </p:spTree>
    <p:extLst>
      <p:ext uri="{BB962C8B-B14F-4D97-AF65-F5344CB8AC3E}">
        <p14:creationId xmlns:p14="http://schemas.microsoft.com/office/powerpoint/2010/main" val="26520277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4E2AF-2AFF-0F64-D411-00ECEDF64B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E15D78-47B5-A928-06A5-E23E8603F800}"/>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Bulk evaluation flow</a:t>
            </a:r>
          </a:p>
        </p:txBody>
      </p:sp>
      <p:sp>
        <p:nvSpPr>
          <p:cNvPr id="10" name="Content Placeholder 9">
            <a:extLst>
              <a:ext uri="{FF2B5EF4-FFF2-40B4-BE49-F238E27FC236}">
                <a16:creationId xmlns:a16="http://schemas.microsoft.com/office/drawing/2014/main" id="{CF5D918C-C203-6115-AA0F-5D5039495C12}"/>
              </a:ext>
            </a:extLst>
          </p:cNvPr>
          <p:cNvSpPr>
            <a:spLocks noGrp="1"/>
          </p:cNvSpPr>
          <p:nvPr>
            <p:ph idx="1"/>
          </p:nvPr>
        </p:nvSpPr>
        <p:spPr>
          <a:xfrm>
            <a:off x="838200" y="1825625"/>
            <a:ext cx="10515600" cy="4124206"/>
          </a:xfrm>
        </p:spPr>
        <p:txBody>
          <a:bodyPr/>
          <a:lstStyle/>
          <a:p>
            <a:pPr marL="457200" indent="-457200">
              <a:buFont typeface="+mj-lt"/>
              <a:buAutoNum type="arabicPeriod"/>
            </a:pPr>
            <a:r>
              <a:rPr lang="en-US" sz="2800"/>
              <a:t>Generate ground truth data (QA pairs)</a:t>
            </a:r>
          </a:p>
          <a:p>
            <a:pPr marL="457200" indent="-457200">
              <a:buFont typeface="+mj-lt"/>
              <a:buAutoNum type="arabicPeriod"/>
            </a:pPr>
            <a:r>
              <a:rPr lang="en-US" sz="2800"/>
              <a:t>Evaluate with different configurations:</a:t>
            </a:r>
          </a:p>
          <a:p>
            <a:pPr marL="685800" lvl="1" indent="-457200">
              <a:buFont typeface="+mj-lt"/>
              <a:buAutoNum type="arabicPeriod"/>
            </a:pPr>
            <a:r>
              <a:rPr lang="en-US"/>
              <a:t>Baseline (default models, default RAG parameters, no reflection)</a:t>
            </a:r>
          </a:p>
          <a:p>
            <a:pPr marL="685800" lvl="1" indent="-457200">
              <a:buFont typeface="+mj-lt"/>
              <a:buAutoNum type="arabicPeriod"/>
            </a:pPr>
            <a:r>
              <a:rPr lang="en-US"/>
              <a:t>Baseline models, plus reflection feature</a:t>
            </a:r>
          </a:p>
          <a:p>
            <a:pPr marL="685800" lvl="1" indent="-457200">
              <a:buFont typeface="+mj-lt"/>
              <a:buAutoNum type="arabicPeriod"/>
            </a:pPr>
            <a:r>
              <a:rPr lang="en-US"/>
              <a:t>Different chat model, with and without reflection feature</a:t>
            </a:r>
          </a:p>
          <a:p>
            <a:pPr marL="457200" indent="-457200">
              <a:buFont typeface="+mj-lt"/>
              <a:buAutoNum type="arabicPeriod"/>
            </a:pPr>
            <a:r>
              <a:rPr lang="en-US"/>
              <a:t>Review</a:t>
            </a:r>
            <a:r>
              <a:rPr lang="en-US" sz="2800"/>
              <a:t> the overall metrics across evaluations</a:t>
            </a:r>
          </a:p>
          <a:p>
            <a:pPr marL="457200" indent="-457200">
              <a:buFont typeface="+mj-lt"/>
              <a:buAutoNum type="arabicPeriod"/>
            </a:pPr>
            <a:r>
              <a:rPr lang="en-US"/>
              <a:t>Compare questions across runs</a:t>
            </a:r>
          </a:p>
          <a:p>
            <a:pPr marL="457200" indent="-457200">
              <a:buFont typeface="+mj-lt"/>
              <a:buAutoNum type="arabicPeriod"/>
            </a:pPr>
            <a:r>
              <a:rPr lang="en-US" sz="2800"/>
              <a:t>Investigate questions with notable differences</a:t>
            </a:r>
          </a:p>
          <a:p>
            <a:pPr marL="457200" indent="-457200">
              <a:buFont typeface="+mj-lt"/>
              <a:buAutoNum type="arabicPeriod"/>
            </a:pPr>
            <a:endParaRPr lang="en-US" sz="2800"/>
          </a:p>
        </p:txBody>
      </p:sp>
      <p:sp>
        <p:nvSpPr>
          <p:cNvPr id="18" name="TextBox 17">
            <a:extLst>
              <a:ext uri="{FF2B5EF4-FFF2-40B4-BE49-F238E27FC236}">
                <a16:creationId xmlns:a16="http://schemas.microsoft.com/office/drawing/2014/main" id="{1CD14E5F-7D86-8407-0978-0DE59411E812}"/>
              </a:ext>
            </a:extLst>
          </p:cNvPr>
          <p:cNvSpPr txBox="1"/>
          <p:nvPr/>
        </p:nvSpPr>
        <p:spPr>
          <a:xfrm>
            <a:off x="727363" y="5657443"/>
            <a:ext cx="7990390" cy="584775"/>
          </a:xfrm>
          <a:prstGeom prst="rect">
            <a:avLst/>
          </a:prstGeom>
          <a:noFill/>
        </p:spPr>
        <p:txBody>
          <a:bodyPr wrap="square">
            <a:spAutoFit/>
          </a:bodyPr>
          <a:lstStyle/>
          <a:p>
            <a:r>
              <a:rPr lang="en-US" sz="3200">
                <a:latin typeface="Segoe UI" panose="020B0502040204020203" pitchFamily="34" charset="0"/>
                <a:cs typeface="Segoe UI" panose="020B0502040204020203" pitchFamily="34" charset="0"/>
              </a:rPr>
              <a:t>Docs: </a:t>
            </a:r>
            <a:r>
              <a:rPr lang="en-US" sz="3000">
                <a:latin typeface="Segoe UI" panose="020B0502040204020203" pitchFamily="34" charset="0"/>
                <a:cs typeface="Segoe UI" panose="020B0502040204020203" pitchFamily="34" charset="0"/>
                <a:hlinkClick r:id="rId3"/>
              </a:rPr>
              <a:t>aka.ms/ragchat/evaluation</a:t>
            </a:r>
            <a:endParaRPr lang="en-US" sz="30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02001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Step 1: Generate ground truth data</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838200" y="2981760"/>
            <a:ext cx="9784115" cy="610360"/>
          </a:xfrm>
          <a:solidFill>
            <a:schemeClr val="bg1">
              <a:lumMod val="95000"/>
            </a:schemeClr>
          </a:solidFill>
          <a:ln w="38100">
            <a:noFill/>
          </a:ln>
        </p:spPr>
        <p:txBody>
          <a:bodyPr>
            <a:normAutofit/>
          </a:bodyPr>
          <a:lstStyle/>
          <a:p>
            <a:pPr marL="0" indent="0">
              <a:lnSpc>
                <a:spcPts val="3225"/>
              </a:lnSpc>
              <a:buNone/>
            </a:pPr>
            <a:r>
              <a:rPr lang="en-US" sz="2400" b="0">
                <a:solidFill>
                  <a:srgbClr val="795E26"/>
                </a:solidFill>
                <a:effectLst/>
                <a:latin typeface="Consolas" panose="020B0609020204030204" pitchFamily="49" charset="0"/>
                <a:cs typeface="Consolas" panose="020B0609020204030204" pitchFamily="49" charset="0"/>
              </a:rPr>
              <a:t>python</a:t>
            </a:r>
            <a:r>
              <a:rPr lang="en-US" sz="2400" b="0">
                <a:solidFill>
                  <a:srgbClr val="000000"/>
                </a:solidFill>
                <a:effectLst/>
                <a:latin typeface="Consolas" panose="020B0609020204030204" pitchFamily="49" charset="0"/>
                <a:cs typeface="Consolas" panose="020B0609020204030204" pitchFamily="49" charset="0"/>
              </a:rPr>
              <a:t> </a:t>
            </a:r>
            <a:r>
              <a:rPr lang="en-US" sz="2400" b="0">
                <a:solidFill>
                  <a:srgbClr val="A31515"/>
                </a:solidFill>
                <a:effectLst/>
                <a:latin typeface="Consolas" panose="020B0609020204030204" pitchFamily="49" charset="0"/>
                <a:cs typeface="Consolas" panose="020B0609020204030204" pitchFamily="49" charset="0"/>
              </a:rPr>
              <a:t>evals/generate_ground_truth.py</a:t>
            </a:r>
            <a:r>
              <a:rPr lang="en-US" sz="2400">
                <a:solidFill>
                  <a:srgbClr val="000000"/>
                </a:solidFill>
                <a:latin typeface="Consolas" panose="020B0609020204030204" pitchFamily="49" charset="0"/>
                <a:cs typeface="Consolas" panose="020B0609020204030204" pitchFamily="49" charset="0"/>
              </a:rPr>
              <a:t> </a:t>
            </a:r>
            <a:r>
              <a:rPr lang="en-US" sz="2400" b="0">
                <a:solidFill>
                  <a:srgbClr val="0000FF"/>
                </a:solidFill>
                <a:effectLst/>
                <a:latin typeface="Consolas" panose="020B0609020204030204" pitchFamily="49" charset="0"/>
                <a:cs typeface="Consolas" panose="020B0609020204030204" pitchFamily="49" charset="0"/>
              </a:rPr>
              <a:t>--numquestions=50</a:t>
            </a:r>
            <a:endParaRPr lang="en-US" sz="2400" b="0">
              <a:solidFill>
                <a:srgbClr val="000000"/>
              </a:solidFill>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620144"/>
            <a:ext cx="10407316" cy="461665"/>
          </a:xfrm>
          <a:prstGeom prst="rect">
            <a:avLst/>
          </a:prstGeom>
          <a:noFill/>
        </p:spPr>
        <p:txBody>
          <a:bodyPr wrap="square">
            <a:spAutoFit/>
          </a:bodyPr>
          <a:lstStyle/>
          <a:p>
            <a:pPr marL="0" indent="0">
              <a:buNone/>
            </a:pPr>
            <a:r>
              <a:rPr lang="en-US" sz="2400">
                <a:latin typeface="Segoe UI" panose="020B0502040204020203" pitchFamily="34" charset="0"/>
                <a:cs typeface="Segoe UI" panose="020B0502040204020203" pitchFamily="34" charset="0"/>
              </a:rPr>
              <a:t>The ground truth data is the ideal answer for a question.</a:t>
            </a:r>
          </a:p>
        </p:txBody>
      </p:sp>
      <p:sp>
        <p:nvSpPr>
          <p:cNvPr id="6" name="TextBox 5">
            <a:extLst>
              <a:ext uri="{FF2B5EF4-FFF2-40B4-BE49-F238E27FC236}">
                <a16:creationId xmlns:a16="http://schemas.microsoft.com/office/drawing/2014/main" id="{41043D85-1E5B-5C6D-A23B-8B18273B8223}"/>
              </a:ext>
            </a:extLst>
          </p:cNvPr>
          <p:cNvSpPr txBox="1"/>
          <p:nvPr/>
        </p:nvSpPr>
        <p:spPr>
          <a:xfrm>
            <a:off x="838200" y="2297642"/>
            <a:ext cx="11512826" cy="461665"/>
          </a:xfrm>
          <a:prstGeom prst="rect">
            <a:avLst/>
          </a:prstGeom>
          <a:noFill/>
        </p:spPr>
        <p:txBody>
          <a:bodyPr wrap="square">
            <a:spAutoFit/>
          </a:bodyPr>
          <a:lstStyle/>
          <a:p>
            <a:pPr marL="0" indent="0">
              <a:buNone/>
            </a:pPr>
            <a:r>
              <a:rPr lang="en-US" sz="2400">
                <a:latin typeface="Segoe UI" panose="020B0502040204020203" pitchFamily="34" charset="0"/>
                <a:cs typeface="Segoe UI" panose="020B0502040204020203" pitchFamily="34" charset="0"/>
              </a:rPr>
              <a:t>One approach: generate synthetic ground truth data, then do manual curation.</a:t>
            </a:r>
          </a:p>
        </p:txBody>
      </p:sp>
      <p:grpSp>
        <p:nvGrpSpPr>
          <p:cNvPr id="7" name="Group 6">
            <a:extLst>
              <a:ext uri="{FF2B5EF4-FFF2-40B4-BE49-F238E27FC236}">
                <a16:creationId xmlns:a16="http://schemas.microsoft.com/office/drawing/2014/main" id="{53885393-3EF3-4C33-D17B-7543C458ACD1}"/>
              </a:ext>
            </a:extLst>
          </p:cNvPr>
          <p:cNvGrpSpPr/>
          <p:nvPr/>
        </p:nvGrpSpPr>
        <p:grpSpPr>
          <a:xfrm>
            <a:off x="1721932" y="3818322"/>
            <a:ext cx="1185421" cy="1783275"/>
            <a:chOff x="17833125" y="8247189"/>
            <a:chExt cx="2655893" cy="3853506"/>
          </a:xfrm>
        </p:grpSpPr>
        <p:pic>
          <p:nvPicPr>
            <p:cNvPr id="8" name="Graphic 27">
              <a:extLst>
                <a:ext uri="{FF2B5EF4-FFF2-40B4-BE49-F238E27FC236}">
                  <a16:creationId xmlns:a16="http://schemas.microsoft.com/office/drawing/2014/main" id="{BA01BADA-DCA6-231D-52AE-2487698F6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33125" y="8247189"/>
              <a:ext cx="2655892" cy="2655571"/>
            </a:xfrm>
            <a:prstGeom prst="rect">
              <a:avLst/>
            </a:prstGeom>
          </p:spPr>
        </p:pic>
        <p:sp>
          <p:nvSpPr>
            <p:cNvPr id="9" name="Text Placeholder 5">
              <a:extLst>
                <a:ext uri="{FF2B5EF4-FFF2-40B4-BE49-F238E27FC236}">
                  <a16:creationId xmlns:a16="http://schemas.microsoft.com/office/drawing/2014/main" id="{B5098915-3CD0-7317-7A2E-AC3A16FBF924}"/>
                </a:ext>
              </a:extLst>
            </p:cNvPr>
            <p:cNvSpPr txBox="1">
              <a:spLocks/>
            </p:cNvSpPr>
            <p:nvPr/>
          </p:nvSpPr>
          <p:spPr>
            <a:xfrm>
              <a:off x="17882727" y="10701528"/>
              <a:ext cx="2606291" cy="139916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t>
              </a:r>
              <a:endParaRPr lang="en-US" sz="1800">
                <a:cs typeface="Arial"/>
              </a:endParaRPr>
            </a:p>
            <a:p>
              <a:pPr algn="ctr" defTabSz="1865484">
                <a:defRPr/>
              </a:pPr>
              <a:r>
                <a:rPr lang="en-US" sz="1800">
                  <a:cs typeface="Segoe UI Semilight"/>
                </a:rPr>
                <a:t>AI Search</a:t>
              </a:r>
              <a:endParaRPr lang="en-US" sz="1800">
                <a:cs typeface="Arial"/>
              </a:endParaRPr>
            </a:p>
          </p:txBody>
        </p:sp>
      </p:grpSp>
      <p:sp>
        <p:nvSpPr>
          <p:cNvPr id="11" name="Text Placeholder 5">
            <a:extLst>
              <a:ext uri="{FF2B5EF4-FFF2-40B4-BE49-F238E27FC236}">
                <a16:creationId xmlns:a16="http://schemas.microsoft.com/office/drawing/2014/main" id="{AE169FF3-E98C-3EED-106C-6CFE20FA6CD6}"/>
              </a:ext>
            </a:extLst>
          </p:cNvPr>
          <p:cNvSpPr txBox="1">
            <a:spLocks/>
          </p:cNvSpPr>
          <p:nvPr/>
        </p:nvSpPr>
        <p:spPr>
          <a:xfrm>
            <a:off x="7055852" y="4975075"/>
            <a:ext cx="96429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cxnSp>
        <p:nvCxnSpPr>
          <p:cNvPr id="13" name="Straight Arrow Connector 12">
            <a:extLst>
              <a:ext uri="{FF2B5EF4-FFF2-40B4-BE49-F238E27FC236}">
                <a16:creationId xmlns:a16="http://schemas.microsoft.com/office/drawing/2014/main" id="{49D52CEB-D5B3-A17F-5215-25D48F258FAE}"/>
              </a:ext>
            </a:extLst>
          </p:cNvPr>
          <p:cNvCxnSpPr>
            <a:cxnSpLocks/>
          </p:cNvCxnSpPr>
          <p:nvPr/>
        </p:nvCxnSpPr>
        <p:spPr>
          <a:xfrm>
            <a:off x="1073426" y="4569135"/>
            <a:ext cx="560776"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17" name="Straight Arrow Connector 16">
            <a:extLst>
              <a:ext uri="{FF2B5EF4-FFF2-40B4-BE49-F238E27FC236}">
                <a16:creationId xmlns:a16="http://schemas.microsoft.com/office/drawing/2014/main" id="{C1C5BC79-75F7-946D-D413-B18A903D95A4}"/>
              </a:ext>
            </a:extLst>
          </p:cNvPr>
          <p:cNvCxnSpPr>
            <a:cxnSpLocks/>
          </p:cNvCxnSpPr>
          <p:nvPr/>
        </p:nvCxnSpPr>
        <p:spPr>
          <a:xfrm>
            <a:off x="3021844" y="4571360"/>
            <a:ext cx="1402088"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20" name="Text Placeholder 5">
            <a:extLst>
              <a:ext uri="{FF2B5EF4-FFF2-40B4-BE49-F238E27FC236}">
                <a16:creationId xmlns:a16="http://schemas.microsoft.com/office/drawing/2014/main" id="{538A5210-BB1F-704C-7AE3-2451555C32E1}"/>
              </a:ext>
            </a:extLst>
          </p:cNvPr>
          <p:cNvSpPr txBox="1">
            <a:spLocks/>
          </p:cNvSpPr>
          <p:nvPr/>
        </p:nvSpPr>
        <p:spPr>
          <a:xfrm>
            <a:off x="4288638" y="4974483"/>
            <a:ext cx="1402088" cy="522484"/>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RAGAS</a:t>
            </a:r>
            <a:endParaRPr lang="en-US" sz="1800">
              <a:cs typeface="Arial"/>
            </a:endParaRPr>
          </a:p>
        </p:txBody>
      </p:sp>
      <p:pic>
        <p:nvPicPr>
          <p:cNvPr id="21" name="Picture 2" descr="Python Software Foundation">
            <a:extLst>
              <a:ext uri="{FF2B5EF4-FFF2-40B4-BE49-F238E27FC236}">
                <a16:creationId xmlns:a16="http://schemas.microsoft.com/office/drawing/2014/main" id="{9890AF63-5961-F1ED-9D28-A8AC64B5649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938" b="14583"/>
          <a:stretch/>
        </p:blipFill>
        <p:spPr bwMode="auto">
          <a:xfrm>
            <a:off x="4423932" y="3837502"/>
            <a:ext cx="1142192" cy="1137226"/>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Arrow Connector 22">
            <a:extLst>
              <a:ext uri="{FF2B5EF4-FFF2-40B4-BE49-F238E27FC236}">
                <a16:creationId xmlns:a16="http://schemas.microsoft.com/office/drawing/2014/main" id="{0D4E3C79-1EED-AF9B-8BAE-4674D2F9B4E8}"/>
              </a:ext>
            </a:extLst>
          </p:cNvPr>
          <p:cNvCxnSpPr>
            <a:cxnSpLocks/>
          </p:cNvCxnSpPr>
          <p:nvPr/>
        </p:nvCxnSpPr>
        <p:spPr>
          <a:xfrm flipV="1">
            <a:off x="5566124" y="4571360"/>
            <a:ext cx="1505887" cy="5796"/>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30" name="Straight Arrow Connector 29">
            <a:extLst>
              <a:ext uri="{FF2B5EF4-FFF2-40B4-BE49-F238E27FC236}">
                <a16:creationId xmlns:a16="http://schemas.microsoft.com/office/drawing/2014/main" id="{F9EBB504-021E-F60E-DB4B-E03E03B9924E}"/>
              </a:ext>
            </a:extLst>
          </p:cNvPr>
          <p:cNvCxnSpPr>
            <a:cxnSpLocks/>
          </p:cNvCxnSpPr>
          <p:nvPr/>
        </p:nvCxnSpPr>
        <p:spPr>
          <a:xfrm>
            <a:off x="8036309" y="4563339"/>
            <a:ext cx="1315452"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31" name="TextBox 30">
            <a:extLst>
              <a:ext uri="{FF2B5EF4-FFF2-40B4-BE49-F238E27FC236}">
                <a16:creationId xmlns:a16="http://schemas.microsoft.com/office/drawing/2014/main" id="{4F19ED4A-B101-953A-FA5B-3A1139F5B858}"/>
              </a:ext>
            </a:extLst>
          </p:cNvPr>
          <p:cNvSpPr txBox="1"/>
          <p:nvPr/>
        </p:nvSpPr>
        <p:spPr>
          <a:xfrm>
            <a:off x="2962191" y="4170861"/>
            <a:ext cx="1402089" cy="369332"/>
          </a:xfrm>
          <a:prstGeom prst="rect">
            <a:avLst/>
          </a:prstGeom>
          <a:noFill/>
        </p:spPr>
        <p:txBody>
          <a:bodyPr wrap="square">
            <a:spAutoFit/>
          </a:bodyPr>
          <a:lstStyle/>
          <a:p>
            <a:pPr marL="0" indent="0">
              <a:buNone/>
            </a:pPr>
            <a:r>
              <a:rPr lang="en-US"/>
              <a:t>documents</a:t>
            </a:r>
          </a:p>
        </p:txBody>
      </p:sp>
      <p:sp>
        <p:nvSpPr>
          <p:cNvPr id="32" name="TextBox 31">
            <a:extLst>
              <a:ext uri="{FF2B5EF4-FFF2-40B4-BE49-F238E27FC236}">
                <a16:creationId xmlns:a16="http://schemas.microsoft.com/office/drawing/2014/main" id="{9DAF4A78-860E-81B0-4FD0-2A2FD413BE0F}"/>
              </a:ext>
            </a:extLst>
          </p:cNvPr>
          <p:cNvSpPr txBox="1"/>
          <p:nvPr/>
        </p:nvSpPr>
        <p:spPr>
          <a:xfrm>
            <a:off x="5467561" y="4162912"/>
            <a:ext cx="1615142" cy="369332"/>
          </a:xfrm>
          <a:prstGeom prst="rect">
            <a:avLst/>
          </a:prstGeom>
          <a:noFill/>
        </p:spPr>
        <p:txBody>
          <a:bodyPr wrap="square">
            <a:spAutoFit/>
          </a:bodyPr>
          <a:lstStyle/>
          <a:p>
            <a:pPr marL="0" indent="0">
              <a:buNone/>
            </a:pPr>
            <a:r>
              <a:rPr lang="en-US"/>
              <a:t>prompt + docs</a:t>
            </a:r>
          </a:p>
        </p:txBody>
      </p:sp>
      <p:sp>
        <p:nvSpPr>
          <p:cNvPr id="33" name="TextBox 32">
            <a:extLst>
              <a:ext uri="{FF2B5EF4-FFF2-40B4-BE49-F238E27FC236}">
                <a16:creationId xmlns:a16="http://schemas.microsoft.com/office/drawing/2014/main" id="{1179B946-F0BD-F8D7-C03B-31A40A8FF770}"/>
              </a:ext>
            </a:extLst>
          </p:cNvPr>
          <p:cNvSpPr txBox="1"/>
          <p:nvPr/>
        </p:nvSpPr>
        <p:spPr>
          <a:xfrm>
            <a:off x="7992990" y="4194007"/>
            <a:ext cx="1402089" cy="369332"/>
          </a:xfrm>
          <a:prstGeom prst="rect">
            <a:avLst/>
          </a:prstGeom>
          <a:noFill/>
        </p:spPr>
        <p:txBody>
          <a:bodyPr wrap="square">
            <a:spAutoFit/>
          </a:bodyPr>
          <a:lstStyle/>
          <a:p>
            <a:pPr marL="0" indent="0">
              <a:buNone/>
            </a:pPr>
            <a:r>
              <a:rPr lang="en-US"/>
              <a:t>Q/A pairs</a:t>
            </a:r>
          </a:p>
        </p:txBody>
      </p:sp>
      <p:sp>
        <p:nvSpPr>
          <p:cNvPr id="3" name="TextBox 2">
            <a:extLst>
              <a:ext uri="{FF2B5EF4-FFF2-40B4-BE49-F238E27FC236}">
                <a16:creationId xmlns:a16="http://schemas.microsoft.com/office/drawing/2014/main" id="{BB83A6AC-84AC-9068-3512-BC24DBCF0615}"/>
              </a:ext>
            </a:extLst>
          </p:cNvPr>
          <p:cNvSpPr txBox="1"/>
          <p:nvPr/>
        </p:nvSpPr>
        <p:spPr>
          <a:xfrm>
            <a:off x="838200" y="5818805"/>
            <a:ext cx="10818830" cy="830997"/>
          </a:xfrm>
          <a:prstGeom prst="rect">
            <a:avLst/>
          </a:prstGeom>
          <a:noFill/>
        </p:spPr>
        <p:txBody>
          <a:bodyPr wrap="square">
            <a:spAutoFit/>
          </a:bodyPr>
          <a:lstStyle/>
          <a:p>
            <a:pPr marL="0" indent="0">
              <a:buNone/>
            </a:pPr>
            <a:r>
              <a:rPr lang="en-US" sz="2400">
                <a:latin typeface="Segoe UI" panose="020B0502040204020203" pitchFamily="34" charset="0"/>
                <a:cs typeface="Segoe UI" panose="020B0502040204020203" pitchFamily="34" charset="0"/>
              </a:rPr>
              <a:t>Other approach: generate based on help desk tickets, support emails, search requests, questions from beta testers, etc.</a:t>
            </a:r>
          </a:p>
        </p:txBody>
      </p:sp>
      <p:pic>
        <p:nvPicPr>
          <p:cNvPr id="12" name="Graphic 11" descr="Office worker female with solid fill">
            <a:extLst>
              <a:ext uri="{FF2B5EF4-FFF2-40B4-BE49-F238E27FC236}">
                <a16:creationId xmlns:a16="http://schemas.microsoft.com/office/drawing/2014/main" id="{FE0E0453-D7C4-35A5-B869-6F5EDD509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26332" y="3809328"/>
            <a:ext cx="1067904" cy="1067904"/>
          </a:xfrm>
          <a:prstGeom prst="rect">
            <a:avLst/>
          </a:prstGeom>
        </p:spPr>
      </p:pic>
      <p:sp>
        <p:nvSpPr>
          <p:cNvPr id="14" name="Text Placeholder 5">
            <a:extLst>
              <a:ext uri="{FF2B5EF4-FFF2-40B4-BE49-F238E27FC236}">
                <a16:creationId xmlns:a16="http://schemas.microsoft.com/office/drawing/2014/main" id="{98F72B34-2C96-A5B9-EED3-A639046C4B08}"/>
              </a:ext>
            </a:extLst>
          </p:cNvPr>
          <p:cNvSpPr txBox="1">
            <a:spLocks/>
          </p:cNvSpPr>
          <p:nvPr/>
        </p:nvSpPr>
        <p:spPr>
          <a:xfrm>
            <a:off x="9429938" y="4934121"/>
            <a:ext cx="96429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Human review</a:t>
            </a:r>
            <a:endParaRPr lang="en-US" sz="1800">
              <a:cs typeface="Arial"/>
            </a:endParaRPr>
          </a:p>
        </p:txBody>
      </p:sp>
      <p:pic>
        <p:nvPicPr>
          <p:cNvPr id="16" name="Graphic 24">
            <a:extLst>
              <a:ext uri="{FF2B5EF4-FFF2-40B4-BE49-F238E27FC236}">
                <a16:creationId xmlns:a16="http://schemas.microsoft.com/office/drawing/2014/main" id="{59008457-B194-2840-8C52-52E08CF4968F}"/>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152304" y="4103880"/>
            <a:ext cx="797368" cy="797368"/>
          </a:xfrm>
          <a:prstGeom prst="rect">
            <a:avLst/>
          </a:prstGeom>
        </p:spPr>
      </p:pic>
    </p:spTree>
    <p:extLst>
      <p:ext uri="{BB962C8B-B14F-4D97-AF65-F5344CB8AC3E}">
        <p14:creationId xmlns:p14="http://schemas.microsoft.com/office/powerpoint/2010/main" val="510450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a:xfrm>
            <a:off x="838200" y="365126"/>
            <a:ext cx="11475464" cy="885902"/>
          </a:xfrm>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Step 2: Evaluate app against ground truth</a:t>
            </a:r>
          </a:p>
        </p:txBody>
      </p:sp>
      <p:sp>
        <p:nvSpPr>
          <p:cNvPr id="4" name="Content Placeholder 3">
            <a:extLst>
              <a:ext uri="{FF2B5EF4-FFF2-40B4-BE49-F238E27FC236}">
                <a16:creationId xmlns:a16="http://schemas.microsoft.com/office/drawing/2014/main" id="{A803ECD2-A7D9-9641-7C22-DEB66A2B356E}"/>
              </a:ext>
            </a:extLst>
          </p:cNvPr>
          <p:cNvSpPr>
            <a:spLocks noGrp="1"/>
          </p:cNvSpPr>
          <p:nvPr>
            <p:ph idx="1"/>
          </p:nvPr>
        </p:nvSpPr>
        <p:spPr>
          <a:xfrm>
            <a:off x="926416" y="2203337"/>
            <a:ext cx="9444789" cy="473038"/>
          </a:xfrm>
          <a:solidFill>
            <a:schemeClr val="bg1">
              <a:lumMod val="95000"/>
            </a:schemeClr>
          </a:solidFill>
          <a:ln w="38100">
            <a:noFill/>
          </a:ln>
        </p:spPr>
        <p:txBody>
          <a:bodyPr>
            <a:normAutofit/>
          </a:bodyPr>
          <a:lstStyle/>
          <a:p>
            <a:pPr marL="0" indent="0">
              <a:lnSpc>
                <a:spcPts val="2925"/>
              </a:lnSpc>
              <a:buNone/>
            </a:pPr>
            <a:r>
              <a:rPr lang="en-US" sz="2400" b="0">
                <a:solidFill>
                  <a:srgbClr val="795E26"/>
                </a:solidFill>
                <a:effectLst/>
                <a:latin typeface="Consolas" panose="020B0609020204030204" pitchFamily="49" charset="0"/>
                <a:cs typeface="Consolas" panose="020B0609020204030204" pitchFamily="49" charset="0"/>
              </a:rPr>
              <a:t>python</a:t>
            </a:r>
            <a:r>
              <a:rPr lang="en-US" sz="2400" b="0">
                <a:solidFill>
                  <a:srgbClr val="000000"/>
                </a:solidFill>
                <a:effectLst/>
                <a:latin typeface="Consolas" panose="020B0609020204030204" pitchFamily="49" charset="0"/>
                <a:cs typeface="Consolas" panose="020B0609020204030204" pitchFamily="49" charset="0"/>
              </a:rPr>
              <a:t> </a:t>
            </a:r>
            <a:r>
              <a:rPr lang="en-US" sz="2400" b="0">
                <a:solidFill>
                  <a:srgbClr val="A31515"/>
                </a:solidFill>
                <a:effectLst/>
                <a:latin typeface="Consolas" panose="020B0609020204030204" pitchFamily="49" charset="0"/>
                <a:cs typeface="Consolas" panose="020B0609020204030204" pitchFamily="49" charset="0"/>
              </a:rPr>
              <a:t>evals/evaluate.py</a:t>
            </a:r>
            <a:endParaRPr lang="en-US" sz="2400" b="0">
              <a:solidFill>
                <a:srgbClr val="000000"/>
              </a:solidFill>
              <a:effectLst/>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D6EF22AF-AB23-7423-E8AD-8B44891C5A85}"/>
              </a:ext>
            </a:extLst>
          </p:cNvPr>
          <p:cNvSpPr txBox="1"/>
          <p:nvPr/>
        </p:nvSpPr>
        <p:spPr>
          <a:xfrm>
            <a:off x="838199" y="1435302"/>
            <a:ext cx="11289145" cy="461665"/>
          </a:xfrm>
          <a:prstGeom prst="rect">
            <a:avLst/>
          </a:prstGeom>
          <a:noFill/>
        </p:spPr>
        <p:txBody>
          <a:bodyPr wrap="square">
            <a:spAutoFit/>
          </a:bodyPr>
          <a:lstStyle/>
          <a:p>
            <a:pPr marL="0" indent="0">
              <a:buNone/>
            </a:pPr>
            <a:r>
              <a:rPr lang="en-US" sz="2400"/>
              <a:t>Compute GPT metrics and custom metrics for every question in ground truth.</a:t>
            </a:r>
          </a:p>
        </p:txBody>
      </p:sp>
      <p:grpSp>
        <p:nvGrpSpPr>
          <p:cNvPr id="3" name="Group 2">
            <a:extLst>
              <a:ext uri="{FF2B5EF4-FFF2-40B4-BE49-F238E27FC236}">
                <a16:creationId xmlns:a16="http://schemas.microsoft.com/office/drawing/2014/main" id="{CA3F4496-7512-1F26-3A38-6F04327A7727}"/>
              </a:ext>
            </a:extLst>
          </p:cNvPr>
          <p:cNvGrpSpPr/>
          <p:nvPr/>
        </p:nvGrpSpPr>
        <p:grpSpPr>
          <a:xfrm>
            <a:off x="1711485" y="3369018"/>
            <a:ext cx="2325701" cy="1842334"/>
            <a:chOff x="1765980" y="2765707"/>
            <a:chExt cx="2325701" cy="1842334"/>
          </a:xfrm>
        </p:grpSpPr>
        <p:sp>
          <p:nvSpPr>
            <p:cNvPr id="7" name="Text Placeholder 5">
              <a:extLst>
                <a:ext uri="{FF2B5EF4-FFF2-40B4-BE49-F238E27FC236}">
                  <a16:creationId xmlns:a16="http://schemas.microsoft.com/office/drawing/2014/main" id="{CCF8AC3A-13F1-A948-AC5F-AAD192E3456F}"/>
                </a:ext>
              </a:extLst>
            </p:cNvPr>
            <p:cNvSpPr txBox="1">
              <a:spLocks/>
            </p:cNvSpPr>
            <p:nvPr/>
          </p:nvSpPr>
          <p:spPr>
            <a:xfrm>
              <a:off x="2867001" y="3960553"/>
              <a:ext cx="1163282" cy="64748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App endpoint</a:t>
              </a:r>
              <a:endParaRPr lang="en-US" sz="1800">
                <a:cs typeface="Arial"/>
              </a:endParaRPr>
            </a:p>
          </p:txBody>
        </p:sp>
        <p:cxnSp>
          <p:nvCxnSpPr>
            <p:cNvPr id="8" name="Straight Arrow Connector 7">
              <a:extLst>
                <a:ext uri="{FF2B5EF4-FFF2-40B4-BE49-F238E27FC236}">
                  <a16:creationId xmlns:a16="http://schemas.microsoft.com/office/drawing/2014/main" id="{8B76B98A-190C-DBE3-95C7-B7C45FCDC911}"/>
                </a:ext>
              </a:extLst>
            </p:cNvPr>
            <p:cNvCxnSpPr>
              <a:cxnSpLocks/>
            </p:cNvCxnSpPr>
            <p:nvPr/>
          </p:nvCxnSpPr>
          <p:spPr>
            <a:xfrm>
              <a:off x="1872074" y="3495693"/>
              <a:ext cx="874366"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15" name="TextBox 14">
              <a:extLst>
                <a:ext uri="{FF2B5EF4-FFF2-40B4-BE49-F238E27FC236}">
                  <a16:creationId xmlns:a16="http://schemas.microsoft.com/office/drawing/2014/main" id="{3B0FB48C-17E4-D8E4-31DB-4F43AF72929C}"/>
                </a:ext>
              </a:extLst>
            </p:cNvPr>
            <p:cNvSpPr txBox="1"/>
            <p:nvPr/>
          </p:nvSpPr>
          <p:spPr>
            <a:xfrm>
              <a:off x="1765980" y="3076622"/>
              <a:ext cx="1402089" cy="369332"/>
            </a:xfrm>
            <a:prstGeom prst="rect">
              <a:avLst/>
            </a:prstGeom>
            <a:noFill/>
          </p:spPr>
          <p:txBody>
            <a:bodyPr wrap="square">
              <a:spAutoFit/>
            </a:bodyPr>
            <a:lstStyle/>
            <a:p>
              <a:pPr marL="0" indent="0">
                <a:buNone/>
              </a:pPr>
              <a:r>
                <a:rPr lang="en-US"/>
                <a:t>question</a:t>
              </a:r>
            </a:p>
          </p:txBody>
        </p:sp>
        <p:pic>
          <p:nvPicPr>
            <p:cNvPr id="25" name="Graphic 24" descr="Internet with solid fill">
              <a:extLst>
                <a:ext uri="{FF2B5EF4-FFF2-40B4-BE49-F238E27FC236}">
                  <a16:creationId xmlns:a16="http://schemas.microsoft.com/office/drawing/2014/main" id="{4802E67B-E2EF-CB87-255C-279693361A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594" y="2765707"/>
              <a:ext cx="1402087" cy="1402087"/>
            </a:xfrm>
            <a:prstGeom prst="rect">
              <a:avLst/>
            </a:prstGeom>
          </p:spPr>
        </p:pic>
      </p:grpSp>
      <p:grpSp>
        <p:nvGrpSpPr>
          <p:cNvPr id="26" name="Group 25">
            <a:extLst>
              <a:ext uri="{FF2B5EF4-FFF2-40B4-BE49-F238E27FC236}">
                <a16:creationId xmlns:a16="http://schemas.microsoft.com/office/drawing/2014/main" id="{61C7BEC8-103C-DEBB-2CF7-DAD728623699}"/>
              </a:ext>
            </a:extLst>
          </p:cNvPr>
          <p:cNvGrpSpPr/>
          <p:nvPr/>
        </p:nvGrpSpPr>
        <p:grpSpPr>
          <a:xfrm>
            <a:off x="8643822" y="5204056"/>
            <a:ext cx="3669842" cy="771020"/>
            <a:chOff x="8698317" y="5064571"/>
            <a:chExt cx="3669842" cy="771020"/>
          </a:xfrm>
        </p:grpSpPr>
        <p:cxnSp>
          <p:nvCxnSpPr>
            <p:cNvPr id="27" name="Straight Arrow Connector 26">
              <a:extLst>
                <a:ext uri="{FF2B5EF4-FFF2-40B4-BE49-F238E27FC236}">
                  <a16:creationId xmlns:a16="http://schemas.microsoft.com/office/drawing/2014/main" id="{897B1253-C41C-A955-5F0B-61264964D4DB}"/>
                </a:ext>
              </a:extLst>
            </p:cNvPr>
            <p:cNvCxnSpPr>
              <a:cxnSpLocks/>
            </p:cNvCxnSpPr>
            <p:nvPr/>
          </p:nvCxnSpPr>
          <p:spPr>
            <a:xfrm>
              <a:off x="8741636" y="5624772"/>
              <a:ext cx="1375417"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28" name="TextBox 27">
              <a:extLst>
                <a:ext uri="{FF2B5EF4-FFF2-40B4-BE49-F238E27FC236}">
                  <a16:creationId xmlns:a16="http://schemas.microsoft.com/office/drawing/2014/main" id="{1854D0CE-D57D-268B-D1A0-9D2E0078CF64}"/>
                </a:ext>
              </a:extLst>
            </p:cNvPr>
            <p:cNvSpPr txBox="1"/>
            <p:nvPr/>
          </p:nvSpPr>
          <p:spPr>
            <a:xfrm>
              <a:off x="8698317" y="5194538"/>
              <a:ext cx="1501082" cy="369332"/>
            </a:xfrm>
            <a:prstGeom prst="rect">
              <a:avLst/>
            </a:prstGeom>
            <a:noFill/>
          </p:spPr>
          <p:txBody>
            <a:bodyPr wrap="square">
              <a:spAutoFit/>
            </a:bodyPr>
            <a:lstStyle/>
            <a:p>
              <a:pPr marL="0" indent="0">
                <a:buNone/>
              </a:pPr>
              <a:r>
                <a:rPr lang="en-US"/>
                <a:t>GPT metrics</a:t>
              </a:r>
            </a:p>
          </p:txBody>
        </p:sp>
        <p:sp>
          <p:nvSpPr>
            <p:cNvPr id="34" name="TextBox 33">
              <a:extLst>
                <a:ext uri="{FF2B5EF4-FFF2-40B4-BE49-F238E27FC236}">
                  <a16:creationId xmlns:a16="http://schemas.microsoft.com/office/drawing/2014/main" id="{FCF8CB58-5007-5729-988E-DC5D81FED3FF}"/>
                </a:ext>
              </a:extLst>
            </p:cNvPr>
            <p:cNvSpPr txBox="1"/>
            <p:nvPr/>
          </p:nvSpPr>
          <p:spPr>
            <a:xfrm>
              <a:off x="10215732" y="5064571"/>
              <a:ext cx="2152427" cy="369332"/>
            </a:xfrm>
            <a:prstGeom prst="rect">
              <a:avLst/>
            </a:prstGeom>
            <a:noFill/>
          </p:spPr>
          <p:txBody>
            <a:bodyPr wrap="square">
              <a:spAutoFit/>
            </a:bodyPr>
            <a:lstStyle/>
            <a:p>
              <a:pPr marL="0" indent="0">
                <a:buNone/>
              </a:pPr>
              <a:r>
                <a:rPr lang="en-US" err="1"/>
                <a:t>gpt_groundedness</a:t>
              </a:r>
              <a:endParaRPr lang="en-US"/>
            </a:p>
          </p:txBody>
        </p:sp>
        <p:sp>
          <p:nvSpPr>
            <p:cNvPr id="35" name="TextBox 34">
              <a:extLst>
                <a:ext uri="{FF2B5EF4-FFF2-40B4-BE49-F238E27FC236}">
                  <a16:creationId xmlns:a16="http://schemas.microsoft.com/office/drawing/2014/main" id="{CA68AA88-DED2-734A-8A2E-5344DB1FA9B8}"/>
                </a:ext>
              </a:extLst>
            </p:cNvPr>
            <p:cNvSpPr txBox="1"/>
            <p:nvPr/>
          </p:nvSpPr>
          <p:spPr>
            <a:xfrm>
              <a:off x="10215733" y="5466259"/>
              <a:ext cx="1725751" cy="369332"/>
            </a:xfrm>
            <a:prstGeom prst="rect">
              <a:avLst/>
            </a:prstGeom>
            <a:noFill/>
          </p:spPr>
          <p:txBody>
            <a:bodyPr wrap="square">
              <a:spAutoFit/>
            </a:bodyPr>
            <a:lstStyle/>
            <a:p>
              <a:pPr marL="0" indent="0">
                <a:buNone/>
              </a:pPr>
              <a:r>
                <a:rPr lang="en-US" err="1"/>
                <a:t>gpt_relevance</a:t>
              </a:r>
              <a:endParaRPr lang="en-US"/>
            </a:p>
          </p:txBody>
        </p:sp>
      </p:grpSp>
      <p:grpSp>
        <p:nvGrpSpPr>
          <p:cNvPr id="36" name="Group 35">
            <a:extLst>
              <a:ext uri="{FF2B5EF4-FFF2-40B4-BE49-F238E27FC236}">
                <a16:creationId xmlns:a16="http://schemas.microsoft.com/office/drawing/2014/main" id="{39D2EEBB-CECE-29A7-FC7C-35B4A607C9CA}"/>
              </a:ext>
            </a:extLst>
          </p:cNvPr>
          <p:cNvGrpSpPr/>
          <p:nvPr/>
        </p:nvGrpSpPr>
        <p:grpSpPr>
          <a:xfrm>
            <a:off x="6125525" y="3379606"/>
            <a:ext cx="6325151" cy="1078171"/>
            <a:chOff x="5553068" y="4953877"/>
            <a:chExt cx="6325151" cy="1078171"/>
          </a:xfrm>
        </p:grpSpPr>
        <p:sp>
          <p:nvSpPr>
            <p:cNvPr id="37" name="TextBox 36">
              <a:extLst>
                <a:ext uri="{FF2B5EF4-FFF2-40B4-BE49-F238E27FC236}">
                  <a16:creationId xmlns:a16="http://schemas.microsoft.com/office/drawing/2014/main" id="{EDB84D09-AF83-1207-CFE1-0F5852404648}"/>
                </a:ext>
              </a:extLst>
            </p:cNvPr>
            <p:cNvSpPr txBox="1"/>
            <p:nvPr/>
          </p:nvSpPr>
          <p:spPr>
            <a:xfrm>
              <a:off x="9591630" y="4953877"/>
              <a:ext cx="1725751" cy="369332"/>
            </a:xfrm>
            <a:prstGeom prst="rect">
              <a:avLst/>
            </a:prstGeom>
            <a:noFill/>
          </p:spPr>
          <p:txBody>
            <a:bodyPr wrap="square">
              <a:spAutoFit/>
            </a:bodyPr>
            <a:lstStyle/>
            <a:p>
              <a:pPr marL="0" indent="0">
                <a:buNone/>
              </a:pPr>
              <a:r>
                <a:rPr lang="en-US"/>
                <a:t>length</a:t>
              </a:r>
            </a:p>
          </p:txBody>
        </p:sp>
        <p:sp>
          <p:nvSpPr>
            <p:cNvPr id="38" name="TextBox 37">
              <a:extLst>
                <a:ext uri="{FF2B5EF4-FFF2-40B4-BE49-F238E27FC236}">
                  <a16:creationId xmlns:a16="http://schemas.microsoft.com/office/drawing/2014/main" id="{6642F795-8AAC-4B1B-360C-644309626BDE}"/>
                </a:ext>
              </a:extLst>
            </p:cNvPr>
            <p:cNvSpPr txBox="1"/>
            <p:nvPr/>
          </p:nvSpPr>
          <p:spPr>
            <a:xfrm>
              <a:off x="9591629" y="5662716"/>
              <a:ext cx="2286590" cy="369332"/>
            </a:xfrm>
            <a:prstGeom prst="rect">
              <a:avLst/>
            </a:prstGeom>
            <a:noFill/>
          </p:spPr>
          <p:txBody>
            <a:bodyPr wrap="square">
              <a:spAutoFit/>
            </a:bodyPr>
            <a:lstStyle/>
            <a:p>
              <a:pPr marL="0" indent="0">
                <a:buNone/>
              </a:pPr>
              <a:r>
                <a:rPr lang="en-US" err="1"/>
                <a:t>citations_matched</a:t>
              </a:r>
              <a:endParaRPr lang="en-US"/>
            </a:p>
          </p:txBody>
        </p:sp>
        <p:sp>
          <p:nvSpPr>
            <p:cNvPr id="39" name="TextBox 38">
              <a:extLst>
                <a:ext uri="{FF2B5EF4-FFF2-40B4-BE49-F238E27FC236}">
                  <a16:creationId xmlns:a16="http://schemas.microsoft.com/office/drawing/2014/main" id="{9CBC2E3D-9032-1945-3EBE-59B118165F68}"/>
                </a:ext>
              </a:extLst>
            </p:cNvPr>
            <p:cNvSpPr txBox="1"/>
            <p:nvPr/>
          </p:nvSpPr>
          <p:spPr>
            <a:xfrm>
              <a:off x="9591628" y="5298790"/>
              <a:ext cx="1725751" cy="369332"/>
            </a:xfrm>
            <a:prstGeom prst="rect">
              <a:avLst/>
            </a:prstGeom>
            <a:noFill/>
          </p:spPr>
          <p:txBody>
            <a:bodyPr wrap="square">
              <a:spAutoFit/>
            </a:bodyPr>
            <a:lstStyle/>
            <a:p>
              <a:pPr marL="0" indent="0">
                <a:buNone/>
              </a:pPr>
              <a:r>
                <a:rPr lang="en-US"/>
                <a:t>latency</a:t>
              </a:r>
            </a:p>
          </p:txBody>
        </p:sp>
        <p:cxnSp>
          <p:nvCxnSpPr>
            <p:cNvPr id="40" name="Straight Arrow Connector 39">
              <a:extLst>
                <a:ext uri="{FF2B5EF4-FFF2-40B4-BE49-F238E27FC236}">
                  <a16:creationId xmlns:a16="http://schemas.microsoft.com/office/drawing/2014/main" id="{64E7A2E9-3D13-097F-D5E8-491009D5A155}"/>
                </a:ext>
              </a:extLst>
            </p:cNvPr>
            <p:cNvCxnSpPr>
              <a:cxnSpLocks/>
            </p:cNvCxnSpPr>
            <p:nvPr/>
          </p:nvCxnSpPr>
          <p:spPr>
            <a:xfrm>
              <a:off x="5553068" y="5653943"/>
              <a:ext cx="3927408"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41" name="TextBox 40">
              <a:extLst>
                <a:ext uri="{FF2B5EF4-FFF2-40B4-BE49-F238E27FC236}">
                  <a16:creationId xmlns:a16="http://schemas.microsoft.com/office/drawing/2014/main" id="{61EDFE69-5B4B-3139-6F6E-4C94220EEFFF}"/>
                </a:ext>
              </a:extLst>
            </p:cNvPr>
            <p:cNvSpPr txBox="1"/>
            <p:nvPr/>
          </p:nvSpPr>
          <p:spPr>
            <a:xfrm>
              <a:off x="7979394" y="5237250"/>
              <a:ext cx="1501082" cy="369332"/>
            </a:xfrm>
            <a:prstGeom prst="rect">
              <a:avLst/>
            </a:prstGeom>
            <a:noFill/>
          </p:spPr>
          <p:txBody>
            <a:bodyPr wrap="square">
              <a:spAutoFit/>
            </a:bodyPr>
            <a:lstStyle/>
            <a:p>
              <a:pPr marL="0" indent="0">
                <a:buNone/>
              </a:pPr>
              <a:r>
                <a:rPr lang="en-US"/>
                <a:t>code metrics</a:t>
              </a:r>
            </a:p>
          </p:txBody>
        </p:sp>
      </p:grpSp>
      <p:grpSp>
        <p:nvGrpSpPr>
          <p:cNvPr id="42" name="Group 41">
            <a:extLst>
              <a:ext uri="{FF2B5EF4-FFF2-40B4-BE49-F238E27FC236}">
                <a16:creationId xmlns:a16="http://schemas.microsoft.com/office/drawing/2014/main" id="{77FEA386-179B-BDF4-0C87-65960ED7215C}"/>
              </a:ext>
            </a:extLst>
          </p:cNvPr>
          <p:cNvGrpSpPr/>
          <p:nvPr/>
        </p:nvGrpSpPr>
        <p:grpSpPr>
          <a:xfrm>
            <a:off x="1728915" y="3036781"/>
            <a:ext cx="5038620" cy="1982430"/>
            <a:chOff x="1783410" y="2433470"/>
            <a:chExt cx="5038620" cy="1982430"/>
          </a:xfrm>
        </p:grpSpPr>
        <p:sp>
          <p:nvSpPr>
            <p:cNvPr id="43" name="TextBox 42">
              <a:extLst>
                <a:ext uri="{FF2B5EF4-FFF2-40B4-BE49-F238E27FC236}">
                  <a16:creationId xmlns:a16="http://schemas.microsoft.com/office/drawing/2014/main" id="{A957A9FF-35B3-87FF-E50D-9E51475B7F9C}"/>
                </a:ext>
              </a:extLst>
            </p:cNvPr>
            <p:cNvSpPr txBox="1"/>
            <p:nvPr/>
          </p:nvSpPr>
          <p:spPr>
            <a:xfrm>
              <a:off x="3961799" y="3100816"/>
              <a:ext cx="1615142" cy="369332"/>
            </a:xfrm>
            <a:prstGeom prst="rect">
              <a:avLst/>
            </a:prstGeom>
            <a:noFill/>
          </p:spPr>
          <p:txBody>
            <a:bodyPr wrap="square">
              <a:spAutoFit/>
            </a:bodyPr>
            <a:lstStyle/>
            <a:p>
              <a:pPr marL="0" indent="0">
                <a:buNone/>
              </a:pPr>
              <a:r>
                <a:rPr lang="en-US"/>
                <a:t>response</a:t>
              </a:r>
            </a:p>
          </p:txBody>
        </p:sp>
        <p:cxnSp>
          <p:nvCxnSpPr>
            <p:cNvPr id="44" name="Straight Arrow Connector 43">
              <a:extLst>
                <a:ext uri="{FF2B5EF4-FFF2-40B4-BE49-F238E27FC236}">
                  <a16:creationId xmlns:a16="http://schemas.microsoft.com/office/drawing/2014/main" id="{C84C2309-1F4E-43D0-D0C2-7559EECB7AC7}"/>
                </a:ext>
              </a:extLst>
            </p:cNvPr>
            <p:cNvCxnSpPr>
              <a:cxnSpLocks/>
            </p:cNvCxnSpPr>
            <p:nvPr/>
          </p:nvCxnSpPr>
          <p:spPr>
            <a:xfrm>
              <a:off x="3961799" y="3524869"/>
              <a:ext cx="1383936"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cxnSp>
          <p:nvCxnSpPr>
            <p:cNvPr id="45" name="Straight Arrow Connector 44">
              <a:extLst>
                <a:ext uri="{FF2B5EF4-FFF2-40B4-BE49-F238E27FC236}">
                  <a16:creationId xmlns:a16="http://schemas.microsoft.com/office/drawing/2014/main" id="{5762EA24-C233-6A32-C889-8FE47C61405D}"/>
                </a:ext>
              </a:extLst>
            </p:cNvPr>
            <p:cNvCxnSpPr>
              <a:cxnSpLocks/>
            </p:cNvCxnSpPr>
            <p:nvPr/>
          </p:nvCxnSpPr>
          <p:spPr>
            <a:xfrm>
              <a:off x="1872074" y="2850708"/>
              <a:ext cx="3478214"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46" name="TextBox 45">
              <a:extLst>
                <a:ext uri="{FF2B5EF4-FFF2-40B4-BE49-F238E27FC236}">
                  <a16:creationId xmlns:a16="http://schemas.microsoft.com/office/drawing/2014/main" id="{E1CB9356-8287-FD71-6C08-5D62CC22747F}"/>
                </a:ext>
              </a:extLst>
            </p:cNvPr>
            <p:cNvSpPr txBox="1"/>
            <p:nvPr/>
          </p:nvSpPr>
          <p:spPr>
            <a:xfrm>
              <a:off x="1783410" y="2433470"/>
              <a:ext cx="1020142" cy="369332"/>
            </a:xfrm>
            <a:prstGeom prst="rect">
              <a:avLst/>
            </a:prstGeom>
            <a:noFill/>
          </p:spPr>
          <p:txBody>
            <a:bodyPr wrap="square">
              <a:spAutoFit/>
            </a:bodyPr>
            <a:lstStyle/>
            <a:p>
              <a:pPr marL="0" indent="0">
                <a:buNone/>
              </a:pPr>
              <a:r>
                <a:rPr lang="en-US"/>
                <a:t>answer</a:t>
              </a:r>
            </a:p>
          </p:txBody>
        </p:sp>
        <p:grpSp>
          <p:nvGrpSpPr>
            <p:cNvPr id="47" name="Group 46">
              <a:extLst>
                <a:ext uri="{FF2B5EF4-FFF2-40B4-BE49-F238E27FC236}">
                  <a16:creationId xmlns:a16="http://schemas.microsoft.com/office/drawing/2014/main" id="{AE972BCB-8A5D-0AF8-BF79-AC974B658FB1}"/>
                </a:ext>
              </a:extLst>
            </p:cNvPr>
            <p:cNvGrpSpPr/>
            <p:nvPr/>
          </p:nvGrpSpPr>
          <p:grpSpPr>
            <a:xfrm>
              <a:off x="4535440" y="2571919"/>
              <a:ext cx="2286590" cy="1843981"/>
              <a:chOff x="4691391" y="3428985"/>
              <a:chExt cx="2286590" cy="1843981"/>
            </a:xfrm>
          </p:grpSpPr>
          <p:sp>
            <p:nvSpPr>
              <p:cNvPr id="48" name="Text Placeholder 5">
                <a:extLst>
                  <a:ext uri="{FF2B5EF4-FFF2-40B4-BE49-F238E27FC236}">
                    <a16:creationId xmlns:a16="http://schemas.microsoft.com/office/drawing/2014/main" id="{D1C442B8-5551-DCB1-A2C0-45B2EBB998B5}"/>
                  </a:ext>
                </a:extLst>
              </p:cNvPr>
              <p:cNvSpPr txBox="1">
                <a:spLocks/>
              </p:cNvSpPr>
              <p:nvPr/>
            </p:nvSpPr>
            <p:spPr>
              <a:xfrm>
                <a:off x="4691391" y="4566211"/>
                <a:ext cx="2286590"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Python code</a:t>
                </a:r>
                <a:endParaRPr lang="en-US" sz="1800">
                  <a:cs typeface="Arial"/>
                </a:endParaRPr>
              </a:p>
            </p:txBody>
          </p:sp>
          <p:pic>
            <p:nvPicPr>
              <p:cNvPr id="49" name="Picture 2" descr="Python Software Foundation">
                <a:extLst>
                  <a:ext uri="{FF2B5EF4-FFF2-40B4-BE49-F238E27FC236}">
                    <a16:creationId xmlns:a16="http://schemas.microsoft.com/office/drawing/2014/main" id="{088F40F4-E08F-3A43-C0B7-1FD699C190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938" b="14583"/>
              <a:stretch/>
            </p:blipFill>
            <p:spPr bwMode="auto">
              <a:xfrm>
                <a:off x="5263590" y="3428985"/>
                <a:ext cx="1142192" cy="11372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 name="Group 49">
            <a:extLst>
              <a:ext uri="{FF2B5EF4-FFF2-40B4-BE49-F238E27FC236}">
                <a16:creationId xmlns:a16="http://schemas.microsoft.com/office/drawing/2014/main" id="{EF2470EC-A6CC-4188-8BBF-30415924E710}"/>
              </a:ext>
            </a:extLst>
          </p:cNvPr>
          <p:cNvGrpSpPr/>
          <p:nvPr/>
        </p:nvGrpSpPr>
        <p:grpSpPr>
          <a:xfrm>
            <a:off x="4529337" y="4709071"/>
            <a:ext cx="2286590" cy="2118898"/>
            <a:chOff x="4583832" y="4569586"/>
            <a:chExt cx="2286590" cy="2118898"/>
          </a:xfrm>
        </p:grpSpPr>
        <p:grpSp>
          <p:nvGrpSpPr>
            <p:cNvPr id="51" name="Group 50">
              <a:extLst>
                <a:ext uri="{FF2B5EF4-FFF2-40B4-BE49-F238E27FC236}">
                  <a16:creationId xmlns:a16="http://schemas.microsoft.com/office/drawing/2014/main" id="{A314FB93-234F-F841-8B6E-9F1EE4497C08}"/>
                </a:ext>
              </a:extLst>
            </p:cNvPr>
            <p:cNvGrpSpPr/>
            <p:nvPr/>
          </p:nvGrpSpPr>
          <p:grpSpPr>
            <a:xfrm>
              <a:off x="4583832" y="4844503"/>
              <a:ext cx="2286590" cy="1843981"/>
              <a:chOff x="4583832" y="4844503"/>
              <a:chExt cx="2286590" cy="1843981"/>
            </a:xfrm>
          </p:grpSpPr>
          <p:sp>
            <p:nvSpPr>
              <p:cNvPr id="53" name="Text Placeholder 5">
                <a:extLst>
                  <a:ext uri="{FF2B5EF4-FFF2-40B4-BE49-F238E27FC236}">
                    <a16:creationId xmlns:a16="http://schemas.microsoft.com/office/drawing/2014/main" id="{F33BB6F8-DC0A-5822-98A5-86B56CA861F0}"/>
                  </a:ext>
                </a:extLst>
              </p:cNvPr>
              <p:cNvSpPr txBox="1">
                <a:spLocks/>
              </p:cNvSpPr>
              <p:nvPr/>
            </p:nvSpPr>
            <p:spPr>
              <a:xfrm>
                <a:off x="4583832" y="5981729"/>
                <a:ext cx="2286590"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azure-ai-evaluation</a:t>
                </a:r>
                <a:br>
                  <a:rPr lang="en-US" sz="1800">
                    <a:cs typeface="Segoe UI Semilight"/>
                  </a:rPr>
                </a:br>
                <a:r>
                  <a:rPr lang="en-US" sz="1800">
                    <a:cs typeface="Segoe UI Semilight"/>
                  </a:rPr>
                  <a:t>SDK</a:t>
                </a:r>
                <a:endParaRPr lang="en-US" sz="1800">
                  <a:cs typeface="Arial"/>
                </a:endParaRPr>
              </a:p>
            </p:txBody>
          </p:sp>
          <p:pic>
            <p:nvPicPr>
              <p:cNvPr id="54" name="Picture 2" descr="Python Software Foundation">
                <a:extLst>
                  <a:ext uri="{FF2B5EF4-FFF2-40B4-BE49-F238E27FC236}">
                    <a16:creationId xmlns:a16="http://schemas.microsoft.com/office/drawing/2014/main" id="{26EB69F1-CF64-2773-D516-900A0F92F2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8938" b="14583"/>
              <a:stretch/>
            </p:blipFill>
            <p:spPr bwMode="auto">
              <a:xfrm>
                <a:off x="5156031" y="4844503"/>
                <a:ext cx="1142192" cy="113722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2" name="Straight Arrow Connector 51">
              <a:extLst>
                <a:ext uri="{FF2B5EF4-FFF2-40B4-BE49-F238E27FC236}">
                  <a16:creationId xmlns:a16="http://schemas.microsoft.com/office/drawing/2014/main" id="{37DAEFD8-6823-8396-5AC7-5C0BF3E905AF}"/>
                </a:ext>
              </a:extLst>
            </p:cNvPr>
            <p:cNvCxnSpPr>
              <a:cxnSpLocks/>
            </p:cNvCxnSpPr>
            <p:nvPr/>
          </p:nvCxnSpPr>
          <p:spPr>
            <a:xfrm>
              <a:off x="5703306" y="4569586"/>
              <a:ext cx="0" cy="356506"/>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grpSp>
      <p:grpSp>
        <p:nvGrpSpPr>
          <p:cNvPr id="55" name="Group 54">
            <a:extLst>
              <a:ext uri="{FF2B5EF4-FFF2-40B4-BE49-F238E27FC236}">
                <a16:creationId xmlns:a16="http://schemas.microsoft.com/office/drawing/2014/main" id="{58434659-7429-4961-D32D-FB385815D0C0}"/>
              </a:ext>
            </a:extLst>
          </p:cNvPr>
          <p:cNvGrpSpPr/>
          <p:nvPr/>
        </p:nvGrpSpPr>
        <p:grpSpPr>
          <a:xfrm>
            <a:off x="705677" y="2994958"/>
            <a:ext cx="1436734" cy="1611264"/>
            <a:chOff x="680660" y="2391647"/>
            <a:chExt cx="1436734" cy="1611264"/>
          </a:xfrm>
        </p:grpSpPr>
        <p:pic>
          <p:nvPicPr>
            <p:cNvPr id="56" name="Graphic 55" descr="Document outline">
              <a:extLst>
                <a:ext uri="{FF2B5EF4-FFF2-40B4-BE49-F238E27FC236}">
                  <a16:creationId xmlns:a16="http://schemas.microsoft.com/office/drawing/2014/main" id="{3F69AC1F-7A55-D85E-23CB-F07A3E79A3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0660" y="2391647"/>
              <a:ext cx="1227036" cy="1227036"/>
            </a:xfrm>
            <a:prstGeom prst="rect">
              <a:avLst/>
            </a:prstGeom>
          </p:spPr>
        </p:pic>
        <p:sp>
          <p:nvSpPr>
            <p:cNvPr id="57" name="TextBox 56">
              <a:extLst>
                <a:ext uri="{FF2B5EF4-FFF2-40B4-BE49-F238E27FC236}">
                  <a16:creationId xmlns:a16="http://schemas.microsoft.com/office/drawing/2014/main" id="{E1990F1C-FB48-F5FA-41D4-6F0C45169468}"/>
                </a:ext>
              </a:extLst>
            </p:cNvPr>
            <p:cNvSpPr txBox="1"/>
            <p:nvPr/>
          </p:nvSpPr>
          <p:spPr>
            <a:xfrm>
              <a:off x="731335" y="3633579"/>
              <a:ext cx="1386059" cy="369332"/>
            </a:xfrm>
            <a:prstGeom prst="rect">
              <a:avLst/>
            </a:prstGeom>
            <a:noFill/>
          </p:spPr>
          <p:txBody>
            <a:bodyPr wrap="square">
              <a:spAutoFit/>
            </a:bodyPr>
            <a:lstStyle/>
            <a:p>
              <a:pPr marL="0" indent="0">
                <a:buNone/>
              </a:pPr>
              <a:r>
                <a:rPr lang="en-US"/>
                <a:t>truth.jsonl</a:t>
              </a:r>
            </a:p>
          </p:txBody>
        </p:sp>
      </p:grpSp>
      <p:grpSp>
        <p:nvGrpSpPr>
          <p:cNvPr id="58" name="Group 57">
            <a:extLst>
              <a:ext uri="{FF2B5EF4-FFF2-40B4-BE49-F238E27FC236}">
                <a16:creationId xmlns:a16="http://schemas.microsoft.com/office/drawing/2014/main" id="{E2A7467B-EAF3-40E0-BA11-93904F9A76F7}"/>
              </a:ext>
            </a:extLst>
          </p:cNvPr>
          <p:cNvGrpSpPr/>
          <p:nvPr/>
        </p:nvGrpSpPr>
        <p:grpSpPr>
          <a:xfrm>
            <a:off x="6337026" y="5204056"/>
            <a:ext cx="2241810" cy="1665992"/>
            <a:chOff x="6391521" y="5064571"/>
            <a:chExt cx="2241810" cy="1665992"/>
          </a:xfrm>
        </p:grpSpPr>
        <p:sp>
          <p:nvSpPr>
            <p:cNvPr id="59" name="Text Placeholder 5">
              <a:extLst>
                <a:ext uri="{FF2B5EF4-FFF2-40B4-BE49-F238E27FC236}">
                  <a16:creationId xmlns:a16="http://schemas.microsoft.com/office/drawing/2014/main" id="{188A25F2-BDB8-CD79-9377-4D0EDF5A1BFE}"/>
                </a:ext>
              </a:extLst>
            </p:cNvPr>
            <p:cNvSpPr txBox="1">
              <a:spLocks/>
            </p:cNvSpPr>
            <p:nvPr/>
          </p:nvSpPr>
          <p:spPr>
            <a:xfrm>
              <a:off x="7669033" y="6023808"/>
              <a:ext cx="96429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cxnSp>
          <p:nvCxnSpPr>
            <p:cNvPr id="60" name="Straight Arrow Connector 59">
              <a:extLst>
                <a:ext uri="{FF2B5EF4-FFF2-40B4-BE49-F238E27FC236}">
                  <a16:creationId xmlns:a16="http://schemas.microsoft.com/office/drawing/2014/main" id="{89DF217F-B348-0BEB-DAD9-AF94712BF4CE}"/>
                </a:ext>
              </a:extLst>
            </p:cNvPr>
            <p:cNvCxnSpPr>
              <a:cxnSpLocks/>
            </p:cNvCxnSpPr>
            <p:nvPr/>
          </p:nvCxnSpPr>
          <p:spPr>
            <a:xfrm>
              <a:off x="6423025" y="5626236"/>
              <a:ext cx="1124893" cy="0"/>
            </a:xfrm>
            <a:prstGeom prst="straightConnector1">
              <a:avLst/>
            </a:prstGeom>
            <a:ln w="28575">
              <a:solidFill>
                <a:schemeClr val="tx1"/>
              </a:solidFill>
              <a:tailEnd type="triangle"/>
            </a:ln>
          </p:spPr>
          <p:style>
            <a:lnRef idx="2">
              <a:schemeClr val="accent4"/>
            </a:lnRef>
            <a:fillRef idx="0">
              <a:schemeClr val="accent4"/>
            </a:fillRef>
            <a:effectRef idx="1">
              <a:schemeClr val="accent4"/>
            </a:effectRef>
            <a:fontRef idx="minor">
              <a:schemeClr val="tx1"/>
            </a:fontRef>
          </p:style>
        </p:cxnSp>
        <p:sp>
          <p:nvSpPr>
            <p:cNvPr id="61" name="TextBox 60">
              <a:extLst>
                <a:ext uri="{FF2B5EF4-FFF2-40B4-BE49-F238E27FC236}">
                  <a16:creationId xmlns:a16="http://schemas.microsoft.com/office/drawing/2014/main" id="{63A145C2-E2DA-4C88-E980-054AD59E2449}"/>
                </a:ext>
              </a:extLst>
            </p:cNvPr>
            <p:cNvSpPr txBox="1"/>
            <p:nvPr/>
          </p:nvSpPr>
          <p:spPr>
            <a:xfrm>
              <a:off x="6391521" y="5183794"/>
              <a:ext cx="1615142" cy="369332"/>
            </a:xfrm>
            <a:prstGeom prst="rect">
              <a:avLst/>
            </a:prstGeom>
            <a:noFill/>
          </p:spPr>
          <p:txBody>
            <a:bodyPr wrap="square">
              <a:spAutoFit/>
            </a:bodyPr>
            <a:lstStyle/>
            <a:p>
              <a:pPr marL="0" indent="0">
                <a:buNone/>
              </a:pPr>
              <a:r>
                <a:rPr lang="en-US"/>
                <a:t>prompt</a:t>
              </a:r>
            </a:p>
          </p:txBody>
        </p:sp>
        <p:pic>
          <p:nvPicPr>
            <p:cNvPr id="62" name="Graphic 61">
              <a:extLst>
                <a:ext uri="{FF2B5EF4-FFF2-40B4-BE49-F238E27FC236}">
                  <a16:creationId xmlns:a16="http://schemas.microsoft.com/office/drawing/2014/main" id="{B8F2BBA7-A6E0-6529-9FEF-F173393A44E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66163" y="5064571"/>
              <a:ext cx="930604" cy="930604"/>
            </a:xfrm>
            <a:prstGeom prst="rect">
              <a:avLst/>
            </a:prstGeom>
          </p:spPr>
        </p:pic>
      </p:grpSp>
    </p:spTree>
    <p:extLst>
      <p:ext uri="{BB962C8B-B14F-4D97-AF65-F5344CB8AC3E}">
        <p14:creationId xmlns:p14="http://schemas.microsoft.com/office/powerpoint/2010/main" val="153914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Step 3: Review the metrics across runs</a:t>
            </a:r>
          </a:p>
        </p:txBody>
      </p:sp>
      <p:sp>
        <p:nvSpPr>
          <p:cNvPr id="5" name="TextBox 4">
            <a:extLst>
              <a:ext uri="{FF2B5EF4-FFF2-40B4-BE49-F238E27FC236}">
                <a16:creationId xmlns:a16="http://schemas.microsoft.com/office/drawing/2014/main" id="{D6EF22AF-AB23-7423-E8AD-8B44891C5A85}"/>
              </a:ext>
            </a:extLst>
          </p:cNvPr>
          <p:cNvSpPr txBox="1"/>
          <p:nvPr/>
        </p:nvSpPr>
        <p:spPr>
          <a:xfrm>
            <a:off x="838200" y="1620144"/>
            <a:ext cx="10407316" cy="461665"/>
          </a:xfrm>
          <a:prstGeom prst="rect">
            <a:avLst/>
          </a:prstGeom>
          <a:noFill/>
        </p:spPr>
        <p:txBody>
          <a:bodyPr wrap="square">
            <a:spAutoFit/>
          </a:bodyPr>
          <a:lstStyle/>
          <a:p>
            <a:pPr marL="0" indent="0">
              <a:buNone/>
            </a:pPr>
            <a:r>
              <a:rPr lang="en-US" sz="2400"/>
              <a:t>After you’ve run some evaluations, review the results:</a:t>
            </a:r>
          </a:p>
        </p:txBody>
      </p:sp>
      <p:sp>
        <p:nvSpPr>
          <p:cNvPr id="7" name="Content Placeholder 3">
            <a:extLst>
              <a:ext uri="{FF2B5EF4-FFF2-40B4-BE49-F238E27FC236}">
                <a16:creationId xmlns:a16="http://schemas.microsoft.com/office/drawing/2014/main" id="{8C1ED155-0926-0AB6-D3F3-C7E5C6D1A995}"/>
              </a:ext>
            </a:extLst>
          </p:cNvPr>
          <p:cNvSpPr>
            <a:spLocks noGrp="1"/>
          </p:cNvSpPr>
          <p:nvPr>
            <p:ph idx="1"/>
          </p:nvPr>
        </p:nvSpPr>
        <p:spPr>
          <a:xfrm>
            <a:off x="910389" y="2351888"/>
            <a:ext cx="9444789" cy="473038"/>
          </a:xfrm>
          <a:solidFill>
            <a:schemeClr val="bg1">
              <a:lumMod val="95000"/>
            </a:schemeClr>
          </a:solidFill>
          <a:ln w="38100">
            <a:noFill/>
          </a:ln>
        </p:spPr>
        <p:txBody>
          <a:bodyPr>
            <a:normAutofit/>
          </a:bodyPr>
          <a:lstStyle/>
          <a:p>
            <a:pPr marL="0" indent="0">
              <a:lnSpc>
                <a:spcPts val="2725"/>
              </a:lnSpc>
              <a:buNone/>
            </a:pPr>
            <a:r>
              <a:rPr lang="en-US" sz="2200" b="0">
                <a:solidFill>
                  <a:srgbClr val="795E26"/>
                </a:solidFill>
                <a:effectLst/>
                <a:latin typeface="Consolas" panose="020B0609020204030204" pitchFamily="49" charset="0"/>
                <a:cs typeface="Consolas" panose="020B0609020204030204" pitchFamily="49" charset="0"/>
              </a:rPr>
              <a:t>python</a:t>
            </a:r>
            <a:r>
              <a:rPr lang="en-US" sz="2200" b="0">
                <a:solidFill>
                  <a:srgbClr val="000000"/>
                </a:solidFill>
                <a:effectLst/>
                <a:latin typeface="Consolas" panose="020B0609020204030204" pitchFamily="49" charset="0"/>
                <a:cs typeface="Consolas" panose="020B0609020204030204" pitchFamily="49" charset="0"/>
              </a:rPr>
              <a:t> </a:t>
            </a:r>
            <a:r>
              <a:rPr lang="en-US" sz="2200" b="0">
                <a:solidFill>
                  <a:srgbClr val="0000FF"/>
                </a:solidFill>
                <a:effectLst/>
                <a:latin typeface="Consolas" panose="020B0609020204030204" pitchFamily="49" charset="0"/>
                <a:cs typeface="Consolas" panose="020B0609020204030204" pitchFamily="49" charset="0"/>
              </a:rPr>
              <a:t>-m</a:t>
            </a:r>
            <a:r>
              <a:rPr lang="en-US" sz="2200" b="0">
                <a:solidFill>
                  <a:srgbClr val="000000"/>
                </a:solidFill>
                <a:effectLst/>
                <a:latin typeface="Consolas" panose="020B0609020204030204" pitchFamily="49" charset="0"/>
                <a:cs typeface="Consolas" panose="020B0609020204030204" pitchFamily="49" charset="0"/>
              </a:rPr>
              <a:t> </a:t>
            </a:r>
            <a:r>
              <a:rPr lang="en-US" sz="2200" b="0">
                <a:solidFill>
                  <a:srgbClr val="A31515"/>
                </a:solidFill>
                <a:effectLst/>
                <a:latin typeface="Consolas" panose="020B0609020204030204" pitchFamily="49" charset="0"/>
                <a:cs typeface="Consolas" panose="020B0609020204030204" pitchFamily="49" charset="0"/>
              </a:rPr>
              <a:t>evaltools</a:t>
            </a:r>
            <a:r>
              <a:rPr lang="en-US" sz="2200" b="0">
                <a:solidFill>
                  <a:srgbClr val="000000"/>
                </a:solidFill>
                <a:effectLst/>
                <a:latin typeface="Consolas" panose="020B0609020204030204" pitchFamily="49" charset="0"/>
                <a:cs typeface="Consolas" panose="020B0609020204030204" pitchFamily="49" charset="0"/>
              </a:rPr>
              <a:t> </a:t>
            </a:r>
            <a:r>
              <a:rPr lang="en-US" sz="2200" b="0">
                <a:solidFill>
                  <a:srgbClr val="A31515"/>
                </a:solidFill>
                <a:effectLst/>
                <a:latin typeface="Consolas" panose="020B0609020204030204" pitchFamily="49" charset="0"/>
                <a:cs typeface="Consolas" panose="020B0609020204030204" pitchFamily="49" charset="0"/>
              </a:rPr>
              <a:t>summary</a:t>
            </a:r>
            <a:r>
              <a:rPr lang="en-US" sz="2200" b="0">
                <a:solidFill>
                  <a:srgbClr val="000000"/>
                </a:solidFill>
                <a:effectLst/>
                <a:latin typeface="Consolas" panose="020B0609020204030204" pitchFamily="49" charset="0"/>
                <a:cs typeface="Consolas" panose="020B0609020204030204" pitchFamily="49" charset="0"/>
              </a:rPr>
              <a:t> </a:t>
            </a:r>
            <a:r>
              <a:rPr lang="en-US" sz="2200" b="0">
                <a:solidFill>
                  <a:srgbClr val="A31515"/>
                </a:solidFill>
                <a:effectLst/>
                <a:latin typeface="Consolas" panose="020B0609020204030204" pitchFamily="49" charset="0"/>
                <a:cs typeface="Consolas" panose="020B0609020204030204" pitchFamily="49" charset="0"/>
              </a:rPr>
              <a:t>evals/results</a:t>
            </a:r>
            <a:endParaRPr lang="en-US" sz="2200" b="0">
              <a:solidFill>
                <a:srgbClr val="000000"/>
              </a:solidFill>
              <a:effectLst/>
              <a:latin typeface="Consolas" panose="020B0609020204030204" pitchFamily="49" charset="0"/>
              <a:cs typeface="Consolas" panose="020B0609020204030204" pitchFamily="49" charset="0"/>
            </a:endParaRPr>
          </a:p>
        </p:txBody>
      </p:sp>
      <p:pic>
        <p:nvPicPr>
          <p:cNvPr id="4" name="Picture 3">
            <a:extLst>
              <a:ext uri="{FF2B5EF4-FFF2-40B4-BE49-F238E27FC236}">
                <a16:creationId xmlns:a16="http://schemas.microsoft.com/office/drawing/2014/main" id="{DE2064D9-996B-272D-4EE1-1B330EE49797}"/>
              </a:ext>
            </a:extLst>
          </p:cNvPr>
          <p:cNvPicPr>
            <a:picLocks noChangeAspect="1"/>
          </p:cNvPicPr>
          <p:nvPr/>
        </p:nvPicPr>
        <p:blipFill>
          <a:blip r:embed="rId3"/>
          <a:srcRect l="218" t="15975" r="18812"/>
          <a:stretch/>
        </p:blipFill>
        <p:spPr>
          <a:xfrm>
            <a:off x="838200" y="3336635"/>
            <a:ext cx="11066345" cy="1216892"/>
          </a:xfrm>
          <a:prstGeom prst="rect">
            <a:avLst/>
          </a:prstGeom>
        </p:spPr>
      </p:pic>
    </p:spTree>
    <p:extLst>
      <p:ext uri="{BB962C8B-B14F-4D97-AF65-F5344CB8AC3E}">
        <p14:creationId xmlns:p14="http://schemas.microsoft.com/office/powerpoint/2010/main" val="1956160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F7C9F1-8673-3A2D-992E-5AAD3D1A8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D2CC70-2B45-AC82-0F7E-206F96FE41D0}"/>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Step 4: Compare specific answers across runs</a:t>
            </a:r>
          </a:p>
        </p:txBody>
      </p:sp>
      <p:sp>
        <p:nvSpPr>
          <p:cNvPr id="7" name="Content Placeholder 3">
            <a:extLst>
              <a:ext uri="{FF2B5EF4-FFF2-40B4-BE49-F238E27FC236}">
                <a16:creationId xmlns:a16="http://schemas.microsoft.com/office/drawing/2014/main" id="{8C1ED155-0926-0AB6-D3F3-C7E5C6D1A995}"/>
              </a:ext>
            </a:extLst>
          </p:cNvPr>
          <p:cNvSpPr>
            <a:spLocks noGrp="1"/>
          </p:cNvSpPr>
          <p:nvPr>
            <p:ph idx="1"/>
          </p:nvPr>
        </p:nvSpPr>
        <p:spPr>
          <a:xfrm>
            <a:off x="910390" y="1679898"/>
            <a:ext cx="10173246" cy="1045449"/>
          </a:xfrm>
          <a:solidFill>
            <a:schemeClr val="bg1">
              <a:lumMod val="95000"/>
            </a:schemeClr>
          </a:solidFill>
          <a:ln w="38100">
            <a:noFill/>
          </a:ln>
        </p:spPr>
        <p:txBody>
          <a:bodyPr>
            <a:noAutofit/>
          </a:bodyPr>
          <a:lstStyle/>
          <a:p>
            <a:pPr marL="0" indent="0">
              <a:lnSpc>
                <a:spcPts val="3025"/>
              </a:lnSpc>
              <a:buNone/>
            </a:pPr>
            <a:r>
              <a:rPr lang="en-US" sz="2400" b="0">
                <a:solidFill>
                  <a:srgbClr val="795E26"/>
                </a:solidFill>
                <a:effectLst/>
                <a:latin typeface="Consolas" panose="020B0609020204030204" pitchFamily="49" charset="0"/>
                <a:cs typeface="Consolas" panose="020B0609020204030204" pitchFamily="49" charset="0"/>
              </a:rPr>
              <a:t>python</a:t>
            </a:r>
            <a:r>
              <a:rPr lang="en-US" sz="2400" b="0">
                <a:solidFill>
                  <a:srgbClr val="000000"/>
                </a:solidFill>
                <a:effectLst/>
                <a:latin typeface="Consolas" panose="020B0609020204030204" pitchFamily="49" charset="0"/>
                <a:cs typeface="Consolas" panose="020B0609020204030204" pitchFamily="49" charset="0"/>
              </a:rPr>
              <a:t> </a:t>
            </a:r>
            <a:r>
              <a:rPr lang="en-US" sz="2400" b="0">
                <a:solidFill>
                  <a:srgbClr val="0000FF"/>
                </a:solidFill>
                <a:effectLst/>
                <a:latin typeface="Consolas" panose="020B0609020204030204" pitchFamily="49" charset="0"/>
                <a:cs typeface="Consolas" panose="020B0609020204030204" pitchFamily="49" charset="0"/>
              </a:rPr>
              <a:t>-m</a:t>
            </a:r>
            <a:r>
              <a:rPr lang="en-US" sz="2400" b="0">
                <a:solidFill>
                  <a:srgbClr val="000000"/>
                </a:solidFill>
                <a:effectLst/>
                <a:latin typeface="Consolas" panose="020B0609020204030204" pitchFamily="49" charset="0"/>
                <a:cs typeface="Consolas" panose="020B0609020204030204" pitchFamily="49" charset="0"/>
              </a:rPr>
              <a:t> </a:t>
            </a:r>
            <a:r>
              <a:rPr lang="en-US" sz="2400" b="0">
                <a:solidFill>
                  <a:srgbClr val="A31515"/>
                </a:solidFill>
                <a:effectLst/>
                <a:latin typeface="Consolas" panose="020B0609020204030204" pitchFamily="49" charset="0"/>
                <a:cs typeface="Consolas" panose="020B0609020204030204" pitchFamily="49" charset="0"/>
              </a:rPr>
              <a:t>evaltools</a:t>
            </a:r>
            <a:r>
              <a:rPr lang="en-US" sz="2400" b="0">
                <a:solidFill>
                  <a:srgbClr val="000000"/>
                </a:solidFill>
                <a:effectLst/>
                <a:latin typeface="Consolas" panose="020B0609020204030204" pitchFamily="49" charset="0"/>
                <a:cs typeface="Consolas" panose="020B0609020204030204" pitchFamily="49" charset="0"/>
              </a:rPr>
              <a:t> </a:t>
            </a:r>
            <a:r>
              <a:rPr lang="en-US" sz="2400" b="0">
                <a:solidFill>
                  <a:srgbClr val="A31515"/>
                </a:solidFill>
                <a:effectLst/>
                <a:latin typeface="Consolas" panose="020B0609020204030204" pitchFamily="49" charset="0"/>
                <a:cs typeface="Consolas" panose="020B0609020204030204" pitchFamily="49" charset="0"/>
              </a:rPr>
              <a:t>diff</a:t>
            </a:r>
            <a:r>
              <a:rPr lang="en-US" sz="2400" b="0">
                <a:solidFill>
                  <a:srgbClr val="000000"/>
                </a:solidFill>
                <a:effectLst/>
                <a:latin typeface="Consolas" panose="020B0609020204030204" pitchFamily="49" charset="0"/>
                <a:cs typeface="Consolas" panose="020B0609020204030204" pitchFamily="49" charset="0"/>
              </a:rPr>
              <a:t> </a:t>
            </a:r>
            <a:r>
              <a:rPr lang="en-US" sz="2400" b="0">
                <a:solidFill>
                  <a:srgbClr val="A31515"/>
                </a:solidFill>
                <a:effectLst/>
                <a:latin typeface="Consolas" panose="020B0609020204030204" pitchFamily="49" charset="0"/>
                <a:cs typeface="Consolas" panose="020B0609020204030204" pitchFamily="49" charset="0"/>
              </a:rPr>
              <a:t>evals/results/baseline/ \</a:t>
            </a:r>
          </a:p>
          <a:p>
            <a:pPr marL="0" indent="0">
              <a:lnSpc>
                <a:spcPts val="3025"/>
              </a:lnSpc>
              <a:buNone/>
            </a:pPr>
            <a:r>
              <a:rPr lang="en-US" sz="2400">
                <a:solidFill>
                  <a:srgbClr val="A31515"/>
                </a:solidFill>
                <a:latin typeface="Consolas" panose="020B0609020204030204" pitchFamily="49" charset="0"/>
                <a:cs typeface="Consolas" panose="020B0609020204030204" pitchFamily="49" charset="0"/>
              </a:rPr>
              <a:t> </a:t>
            </a:r>
            <a:r>
              <a:rPr lang="en-US" sz="2400" b="0">
                <a:solidFill>
                  <a:srgbClr val="000000"/>
                </a:solidFill>
                <a:effectLst/>
                <a:latin typeface="Consolas" panose="020B0609020204030204" pitchFamily="49" charset="0"/>
                <a:cs typeface="Consolas" panose="020B0609020204030204" pitchFamily="49" charset="0"/>
              </a:rPr>
              <a:t>                        </a:t>
            </a:r>
            <a:r>
              <a:rPr lang="en-US" sz="2400" b="0">
                <a:solidFill>
                  <a:srgbClr val="A31515"/>
                </a:solidFill>
                <a:effectLst/>
                <a:latin typeface="Consolas" panose="020B0609020204030204" pitchFamily="49" charset="0"/>
                <a:cs typeface="Consolas" panose="020B0609020204030204" pitchFamily="49" charset="0"/>
              </a:rPr>
              <a:t>evals/results/baseline-reflection</a:t>
            </a:r>
            <a:endParaRPr lang="en-US" sz="2400" b="0">
              <a:solidFill>
                <a:srgbClr val="000000"/>
              </a:solidFill>
              <a:effectLst/>
              <a:latin typeface="Consolas" panose="020B0609020204030204" pitchFamily="49" charset="0"/>
              <a:cs typeface="Consolas" panose="020B0609020204030204" pitchFamily="49" charset="0"/>
            </a:endParaRPr>
          </a:p>
        </p:txBody>
      </p:sp>
      <p:pic>
        <p:nvPicPr>
          <p:cNvPr id="4" name="Picture 3" descr="A screenshot of a computer&#10;&#10;AI-generated content may be incorrect.">
            <a:extLst>
              <a:ext uri="{FF2B5EF4-FFF2-40B4-BE49-F238E27FC236}">
                <a16:creationId xmlns:a16="http://schemas.microsoft.com/office/drawing/2014/main" id="{35F6B221-BA23-97E3-6448-195D1EFF271D}"/>
              </a:ext>
            </a:extLst>
          </p:cNvPr>
          <p:cNvPicPr>
            <a:picLocks noChangeAspect="1"/>
          </p:cNvPicPr>
          <p:nvPr/>
        </p:nvPicPr>
        <p:blipFill>
          <a:blip r:embed="rId3"/>
          <a:stretch>
            <a:fillRect/>
          </a:stretch>
        </p:blipFill>
        <p:spPr>
          <a:xfrm>
            <a:off x="957000" y="2957221"/>
            <a:ext cx="10126636" cy="3111069"/>
          </a:xfrm>
          <a:prstGeom prst="rect">
            <a:avLst/>
          </a:prstGeom>
        </p:spPr>
      </p:pic>
    </p:spTree>
    <p:extLst>
      <p:ext uri="{BB962C8B-B14F-4D97-AF65-F5344CB8AC3E}">
        <p14:creationId xmlns:p14="http://schemas.microsoft.com/office/powerpoint/2010/main" val="214544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CB1E7-916C-4C4B-2FAE-8D4CCC3926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6DDABA-FCF4-521F-3C8D-9BFF25D4466A}"/>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Step 5: Investigate questions with notable differences</a:t>
            </a:r>
          </a:p>
        </p:txBody>
      </p:sp>
      <p:sp>
        <p:nvSpPr>
          <p:cNvPr id="5" name="Content Placeholder 4">
            <a:extLst>
              <a:ext uri="{FF2B5EF4-FFF2-40B4-BE49-F238E27FC236}">
                <a16:creationId xmlns:a16="http://schemas.microsoft.com/office/drawing/2014/main" id="{380ACF1A-1B3D-994A-7107-FEF64EAA50B7}"/>
              </a:ext>
            </a:extLst>
          </p:cNvPr>
          <p:cNvSpPr>
            <a:spLocks noGrp="1"/>
          </p:cNvSpPr>
          <p:nvPr>
            <p:ph idx="1"/>
          </p:nvPr>
        </p:nvSpPr>
        <p:spPr>
          <a:xfrm>
            <a:off x="584199" y="1435503"/>
            <a:ext cx="5336310" cy="2142125"/>
          </a:xfrm>
        </p:spPr>
        <p:txBody>
          <a:bodyPr/>
          <a:lstStyle/>
          <a:p>
            <a:pPr marL="514350" indent="-514350">
              <a:buFont typeface="+mj-lt"/>
              <a:buAutoNum type="arabicPeriod"/>
            </a:pPr>
            <a:r>
              <a:rPr lang="en-US" sz="2400"/>
              <a:t>Try the question in the app (using same parameters, especially seed)</a:t>
            </a:r>
          </a:p>
          <a:p>
            <a:pPr marL="514350" indent="-514350">
              <a:buFont typeface="+mj-lt"/>
              <a:buAutoNum type="arabicPeriod"/>
            </a:pPr>
            <a:r>
              <a:rPr lang="en-US" sz="2400"/>
              <a:t>Examine thought process to understand how answer was generated</a:t>
            </a:r>
          </a:p>
          <a:p>
            <a:pPr marL="514350" indent="-514350">
              <a:buFont typeface="+mj-lt"/>
              <a:buAutoNum type="arabicPeriod"/>
            </a:pPr>
            <a:r>
              <a:rPr lang="en-US" sz="2400"/>
              <a:t>Look at the source document to see if you agree </a:t>
            </a:r>
          </a:p>
          <a:p>
            <a:pPr marL="514350" indent="-514350">
              <a:buFont typeface="+mj-lt"/>
              <a:buAutoNum type="arabicPeriod"/>
            </a:pPr>
            <a:r>
              <a:rPr lang="en-US" sz="2400"/>
              <a:t>Try with different models or even ChatGPT to compare answers</a:t>
            </a:r>
          </a:p>
          <a:p>
            <a:pPr marL="514350" indent="-514350">
              <a:buFont typeface="+mj-lt"/>
              <a:buAutoNum type="arabicPeriod"/>
            </a:pPr>
            <a:endParaRPr lang="en-US" sz="2400"/>
          </a:p>
        </p:txBody>
      </p:sp>
      <p:pic>
        <p:nvPicPr>
          <p:cNvPr id="10" name="Picture 9" descr="Screens screenshot of a computer&#10;&#10;AI-generated content may be incorrect.">
            <a:extLst>
              <a:ext uri="{FF2B5EF4-FFF2-40B4-BE49-F238E27FC236}">
                <a16:creationId xmlns:a16="http://schemas.microsoft.com/office/drawing/2014/main" id="{055C6AAA-1547-5BE7-8C01-EEE2A350CCCA}"/>
              </a:ext>
            </a:extLst>
          </p:cNvPr>
          <p:cNvPicPr>
            <a:picLocks noChangeAspect="1"/>
          </p:cNvPicPr>
          <p:nvPr/>
        </p:nvPicPr>
        <p:blipFill>
          <a:blip r:embed="rId3"/>
          <a:srcRect r="29701" b="34721"/>
          <a:stretch/>
        </p:blipFill>
        <p:spPr>
          <a:xfrm>
            <a:off x="6096000" y="1435503"/>
            <a:ext cx="4745183" cy="2379114"/>
          </a:xfrm>
          <a:prstGeom prst="rect">
            <a:avLst/>
          </a:prstGeom>
          <a:ln>
            <a:solidFill>
              <a:schemeClr val="tx1"/>
            </a:solidFill>
          </a:ln>
        </p:spPr>
      </p:pic>
      <p:pic>
        <p:nvPicPr>
          <p:cNvPr id="12" name="Picture 11" descr="A screenshot of a chat&#10;&#10;AI-generated content may be incorrect.">
            <a:extLst>
              <a:ext uri="{FF2B5EF4-FFF2-40B4-BE49-F238E27FC236}">
                <a16:creationId xmlns:a16="http://schemas.microsoft.com/office/drawing/2014/main" id="{C2272C79-BC39-E8C3-54E4-C29C14BD6E77}"/>
              </a:ext>
            </a:extLst>
          </p:cNvPr>
          <p:cNvPicPr>
            <a:picLocks noChangeAspect="1"/>
          </p:cNvPicPr>
          <p:nvPr/>
        </p:nvPicPr>
        <p:blipFill>
          <a:blip r:embed="rId4"/>
          <a:srcRect b="8179"/>
          <a:stretch/>
        </p:blipFill>
        <p:spPr>
          <a:xfrm>
            <a:off x="6096000" y="4057350"/>
            <a:ext cx="4745182" cy="2639835"/>
          </a:xfrm>
          <a:prstGeom prst="rect">
            <a:avLst/>
          </a:prstGeom>
          <a:ln>
            <a:solidFill>
              <a:schemeClr val="tx1"/>
            </a:solidFill>
          </a:ln>
        </p:spPr>
      </p:pic>
    </p:spTree>
    <p:extLst>
      <p:ext uri="{BB962C8B-B14F-4D97-AF65-F5344CB8AC3E}">
        <p14:creationId xmlns:p14="http://schemas.microsoft.com/office/powerpoint/2010/main" val="144471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277A0-1AC4-D837-05E3-CCBA15F658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6674A7-B4E2-10F9-97E6-8C0FBDF5CFA5}"/>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Remember...</a:t>
            </a:r>
          </a:p>
        </p:txBody>
      </p:sp>
      <p:sp>
        <p:nvSpPr>
          <p:cNvPr id="5" name="Content Placeholder 4">
            <a:extLst>
              <a:ext uri="{FF2B5EF4-FFF2-40B4-BE49-F238E27FC236}">
                <a16:creationId xmlns:a16="http://schemas.microsoft.com/office/drawing/2014/main" id="{8A44035F-1976-129A-78B0-788CEBF0AE45}"/>
              </a:ext>
            </a:extLst>
          </p:cNvPr>
          <p:cNvSpPr>
            <a:spLocks noGrp="1"/>
          </p:cNvSpPr>
          <p:nvPr>
            <p:ph idx="1"/>
          </p:nvPr>
        </p:nvSpPr>
        <p:spPr>
          <a:xfrm>
            <a:off x="584199" y="1435503"/>
            <a:ext cx="11607801" cy="3914918"/>
          </a:xfrm>
        </p:spPr>
        <p:txBody>
          <a:bodyPr/>
          <a:lstStyle/>
          <a:p>
            <a:pPr marL="0" indent="0">
              <a:buNone/>
            </a:pPr>
            <a:r>
              <a:rPr lang="en-US" sz="2400"/>
              <a:t>Evaluations aren't perfect!</a:t>
            </a:r>
          </a:p>
          <a:p>
            <a:pPr marL="0" indent="0">
              <a:buNone/>
            </a:pPr>
            <a:endParaRPr lang="en-US" sz="2400"/>
          </a:p>
          <a:p>
            <a:pPr marL="0" indent="0">
              <a:buNone/>
            </a:pPr>
            <a:r>
              <a:rPr lang="en-US" sz="2400"/>
              <a:t>Sometimes worse answers aren't worse. 😊 Sometimes better answers aren't better. 😓</a:t>
            </a:r>
          </a:p>
          <a:p>
            <a:pPr marL="0" indent="0">
              <a:buNone/>
            </a:pPr>
            <a:endParaRPr lang="en-US" sz="2400"/>
          </a:p>
          <a:p>
            <a:pPr marL="0" indent="0">
              <a:buNone/>
            </a:pPr>
            <a:r>
              <a:rPr lang="en-US" sz="2400"/>
              <a:t>To improve evaluation quality:</a:t>
            </a:r>
          </a:p>
          <a:p>
            <a:r>
              <a:rPr lang="en-US" sz="2400"/>
              <a:t>Make sure ground truth reflects user questions, including "multi-hop" questions</a:t>
            </a:r>
          </a:p>
          <a:p>
            <a:r>
              <a:rPr lang="en-US" sz="2400"/>
              <a:t>Modify the evaluator prompts if they aren't accurately scoring answers</a:t>
            </a:r>
          </a:p>
          <a:p>
            <a:pPr marL="0" indent="0">
              <a:buNone/>
            </a:pPr>
            <a:endParaRPr lang="en-US" sz="2400"/>
          </a:p>
          <a:p>
            <a:pPr marL="0" indent="0">
              <a:buNone/>
            </a:pPr>
            <a:r>
              <a:rPr lang="en-US" sz="2400"/>
              <a:t>Evaluations can teach you a lot, so </a:t>
            </a:r>
            <a:r>
              <a:rPr lang="en-US" sz="2400" b="1"/>
              <a:t>please</a:t>
            </a:r>
            <a:r>
              <a:rPr lang="en-US" sz="2400"/>
              <a:t>, set up eval workflows!</a:t>
            </a:r>
          </a:p>
        </p:txBody>
      </p:sp>
      <p:pic>
        <p:nvPicPr>
          <p:cNvPr id="1026" name="Picture 2">
            <a:extLst>
              <a:ext uri="{FF2B5EF4-FFF2-40B4-BE49-F238E27FC236}">
                <a16:creationId xmlns:a16="http://schemas.microsoft.com/office/drawing/2014/main" id="{8C65F67B-7F48-454D-02FD-9AAC398DE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2222" y="4771808"/>
            <a:ext cx="2278270" cy="1139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6148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2B217-7A12-A7D8-CD18-F7CA0172A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02060A-0DCF-EE5F-457C-F7AD1F83E270}"/>
              </a:ext>
            </a:extLst>
          </p:cNvPr>
          <p:cNvSpPr>
            <a:spLocks noGrp="1"/>
          </p:cNvSpPr>
          <p:nvPr>
            <p:ph type="title"/>
          </p:nvPr>
        </p:nvSpPr>
        <p:spPr>
          <a:xfrm>
            <a:off x="585216" y="3152001"/>
            <a:ext cx="6675120" cy="553998"/>
          </a:xfrm>
        </p:spPr>
        <p:txBody>
          <a:bodyPr/>
          <a:lstStyle/>
          <a:p>
            <a:r>
              <a:rPr lang="en-US"/>
              <a:t>Final thoughts</a:t>
            </a:r>
          </a:p>
        </p:txBody>
      </p:sp>
    </p:spTree>
    <p:extLst>
      <p:ext uri="{BB962C8B-B14F-4D97-AF65-F5344CB8AC3E}">
        <p14:creationId xmlns:p14="http://schemas.microsoft.com/office/powerpoint/2010/main" val="11174618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2CECFB-8F55-E5FA-106D-661EF6CFAFB2}"/>
              </a:ext>
            </a:extLst>
          </p:cNvPr>
          <p:cNvSpPr>
            <a:spLocks noGrp="1"/>
          </p:cNvSpPr>
          <p:nvPr>
            <p:ph type="title"/>
          </p:nvPr>
        </p:nvSpPr>
        <p:spPr/>
        <p:txBody>
          <a:bodyPr/>
          <a:lstStyle/>
          <a:p>
            <a:r>
              <a:rPr lang="en-US"/>
              <a:t>Takeaways</a:t>
            </a:r>
          </a:p>
        </p:txBody>
      </p:sp>
      <p:sp>
        <p:nvSpPr>
          <p:cNvPr id="4" name="Content Placeholder 3">
            <a:extLst>
              <a:ext uri="{FF2B5EF4-FFF2-40B4-BE49-F238E27FC236}">
                <a16:creationId xmlns:a16="http://schemas.microsoft.com/office/drawing/2014/main" id="{E737E8DF-16B8-7C12-08FE-C1A92CB6DA17}"/>
              </a:ext>
            </a:extLst>
          </p:cNvPr>
          <p:cNvSpPr>
            <a:spLocks noGrp="1"/>
          </p:cNvSpPr>
          <p:nvPr>
            <p:ph sz="quarter" idx="10"/>
          </p:nvPr>
        </p:nvSpPr>
        <p:spPr>
          <a:xfrm>
            <a:off x="584200" y="1435100"/>
            <a:ext cx="11018838" cy="4702826"/>
          </a:xfrm>
        </p:spPr>
        <p:txBody>
          <a:bodyPr/>
          <a:lstStyle/>
          <a:p>
            <a:r>
              <a:rPr lang="en-US"/>
              <a:t>Agentic RAG is powerful, but can be hard to control</a:t>
            </a:r>
          </a:p>
          <a:p>
            <a:pPr lvl="1"/>
            <a:r>
              <a:rPr lang="en-US"/>
              <a:t>Need to consistently get orchestrator to “make the right choice”</a:t>
            </a:r>
          </a:p>
          <a:p>
            <a:r>
              <a:rPr lang="en-US"/>
              <a:t>Reflection adds complexity</a:t>
            </a:r>
          </a:p>
          <a:p>
            <a:pPr lvl="1"/>
            <a:r>
              <a:rPr lang="en-US"/>
              <a:t>We don’t always know when reflection will improve answer quality</a:t>
            </a:r>
          </a:p>
          <a:p>
            <a:r>
              <a:rPr lang="en-US"/>
              <a:t>Reflection adds latency</a:t>
            </a:r>
          </a:p>
          <a:p>
            <a:r>
              <a:rPr lang="en-US"/>
              <a:t>How much can you improve the model and search settings </a:t>
            </a:r>
            <a:r>
              <a:rPr lang="en-US" i="1"/>
              <a:t>before</a:t>
            </a:r>
            <a:r>
              <a:rPr lang="en-US"/>
              <a:t> adding agentic RAG?</a:t>
            </a:r>
          </a:p>
          <a:p>
            <a:endParaRPr lang="en-US"/>
          </a:p>
          <a:p>
            <a:endParaRPr lang="en-US"/>
          </a:p>
          <a:p>
            <a:endParaRPr lang="en-US"/>
          </a:p>
        </p:txBody>
      </p:sp>
    </p:spTree>
    <p:extLst>
      <p:ext uri="{BB962C8B-B14F-4D97-AF65-F5344CB8AC3E}">
        <p14:creationId xmlns:p14="http://schemas.microsoft.com/office/powerpoint/2010/main" val="308712932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1E8C7-8C2D-3E18-65FF-0DB8E3C08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13394-F2BE-BAD2-ABE2-06D9EBF648F8}"/>
              </a:ext>
            </a:extLst>
          </p:cNvPr>
          <p:cNvSpPr>
            <a:spLocks noGrp="1"/>
          </p:cNvSpPr>
          <p:nvPr>
            <p:ph type="title"/>
          </p:nvPr>
        </p:nvSpPr>
        <p:spPr>
          <a:xfrm>
            <a:off x="585216" y="2875002"/>
            <a:ext cx="9144000" cy="1107996"/>
          </a:xfrm>
        </p:spPr>
        <p:txBody>
          <a:bodyPr/>
          <a:lstStyle/>
          <a:p>
            <a:r>
              <a:rPr lang="en-US"/>
              <a:t>Retrieval-augmented </a:t>
            </a:r>
            <a:br>
              <a:rPr lang="en-US"/>
            </a:br>
            <a:r>
              <a:rPr lang="en-US"/>
              <a:t>generation (RAG)​</a:t>
            </a:r>
          </a:p>
        </p:txBody>
      </p:sp>
    </p:spTree>
    <p:extLst>
      <p:ext uri="{BB962C8B-B14F-4D97-AF65-F5344CB8AC3E}">
        <p14:creationId xmlns:p14="http://schemas.microsoft.com/office/powerpoint/2010/main" val="238422963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DD06A2-70EC-3C7B-0DBE-FE6EDF644A2C}"/>
            </a:ext>
          </a:extLst>
        </p:cNvPr>
        <p:cNvGrpSpPr/>
        <p:nvPr/>
      </p:nvGrpSpPr>
      <p:grpSpPr>
        <a:xfrm>
          <a:off x="0" y="0"/>
          <a:ext cx="0" cy="0"/>
          <a:chOff x="0" y="0"/>
          <a:chExt cx="0" cy="0"/>
        </a:xfrm>
      </p:grpSpPr>
      <p:sp>
        <p:nvSpPr>
          <p:cNvPr id="2" name="Title 7" hidden="1">
            <a:extLst>
              <a:ext uri="{FF2B5EF4-FFF2-40B4-BE49-F238E27FC236}">
                <a16:creationId xmlns:a16="http://schemas.microsoft.com/office/drawing/2014/main" id="{9FEEE715-47B0-F169-A6DE-9E4DC65F3C02}"/>
              </a:ext>
            </a:extLst>
          </p:cNvPr>
          <p:cNvSpPr txBox="1">
            <a:spLocks noGrp="1"/>
          </p:cNvSpPr>
          <p:nvPr>
            <p:ph type="title" idx="4294967295"/>
          </p:nvPr>
        </p:nvSpPr>
        <p:spPr>
          <a:xfrm>
            <a:off x="588264" y="-867866"/>
            <a:ext cx="4127692"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Azure AI Search 2/2</a:t>
            </a:r>
          </a:p>
        </p:txBody>
      </p:sp>
      <p:pic>
        <p:nvPicPr>
          <p:cNvPr id="13" name="Graphic 437806336" descr="Azure AI Search icon">
            <a:extLst>
              <a:ext uri="{FF2B5EF4-FFF2-40B4-BE49-F238E27FC236}">
                <a16:creationId xmlns:a16="http://schemas.microsoft.com/office/drawing/2014/main" id="{7DE3BF49-015D-2D92-5A4C-13D2792F5D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4" y="1716017"/>
            <a:ext cx="1831336" cy="1833155"/>
          </a:xfrm>
          <a:prstGeom prst="rect">
            <a:avLst/>
          </a:prstGeom>
        </p:spPr>
      </p:pic>
      <p:sp>
        <p:nvSpPr>
          <p:cNvPr id="8" name="Title 7">
            <a:extLst>
              <a:ext uri="{FF2B5EF4-FFF2-40B4-BE49-F238E27FC236}">
                <a16:creationId xmlns:a16="http://schemas.microsoft.com/office/drawing/2014/main" id="{15EB5AF4-236C-1B5B-6358-BC6156A6068C}"/>
              </a:ext>
            </a:extLst>
          </p:cNvPr>
          <p:cNvSpPr>
            <a:spLocks/>
          </p:cNvSpPr>
          <p:nvPr/>
        </p:nvSpPr>
        <p:spPr>
          <a:xfrm>
            <a:off x="588264" y="3609132"/>
            <a:ext cx="4127692"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Search</a:t>
            </a:r>
          </a:p>
        </p:txBody>
      </p:sp>
      <p:sp>
        <p:nvSpPr>
          <p:cNvPr id="9" name="Rounded Rectangle 5">
            <a:extLst>
              <a:ext uri="{FF2B5EF4-FFF2-40B4-BE49-F238E27FC236}">
                <a16:creationId xmlns:a16="http://schemas.microsoft.com/office/drawing/2014/main" id="{D171DB16-2EB7-2A7D-67B3-63A9C342A2CE}"/>
              </a:ext>
              <a:ext uri="{C183D7F6-B498-43B3-948B-1728B52AA6E4}">
                <adec:decorative xmlns:adec="http://schemas.microsoft.com/office/drawing/2017/decorative" val="1"/>
              </a:ext>
            </a:extLst>
          </p:cNvPr>
          <p:cNvSpPr/>
          <p:nvPr/>
        </p:nvSpPr>
        <p:spPr bwMode="auto">
          <a:xfrm>
            <a:off x="5068512" y="1473727"/>
            <a:ext cx="6535224" cy="3910546"/>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7" name="Content Placeholder 3">
            <a:extLst>
              <a:ext uri="{FF2B5EF4-FFF2-40B4-BE49-F238E27FC236}">
                <a16:creationId xmlns:a16="http://schemas.microsoft.com/office/drawing/2014/main" id="{0CC188EA-B49F-20E1-9E9F-AE09B7BFB269}"/>
              </a:ext>
            </a:extLst>
          </p:cNvPr>
          <p:cNvSpPr txBox="1">
            <a:spLocks/>
          </p:cNvSpPr>
          <p:nvPr/>
        </p:nvSpPr>
        <p:spPr>
          <a:xfrm>
            <a:off x="5571760" y="1771541"/>
            <a:ext cx="6031974" cy="461665"/>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Comprehensive search solution</a:t>
            </a:r>
          </a:p>
        </p:txBody>
      </p:sp>
      <p:cxnSp>
        <p:nvCxnSpPr>
          <p:cNvPr id="18" name="Straight Connector 17">
            <a:extLst>
              <a:ext uri="{FF2B5EF4-FFF2-40B4-BE49-F238E27FC236}">
                <a16:creationId xmlns:a16="http://schemas.microsoft.com/office/drawing/2014/main" id="{5623E1CA-C2FE-A2AD-7F72-04DA9645B38B}"/>
              </a:ext>
              <a:ext uri="{C183D7F6-B498-43B3-948B-1728B52AA6E4}">
                <adec:decorative xmlns:adec="http://schemas.microsoft.com/office/drawing/2017/decorative" val="1"/>
              </a:ext>
            </a:extLst>
          </p:cNvPr>
          <p:cNvCxnSpPr>
            <a:cxnSpLocks/>
          </p:cNvCxnSpPr>
          <p:nvPr/>
        </p:nvCxnSpPr>
        <p:spPr>
          <a:xfrm>
            <a:off x="5068511" y="2531021"/>
            <a:ext cx="6535224"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 name="Content Placeholder 3">
            <a:extLst>
              <a:ext uri="{FF2B5EF4-FFF2-40B4-BE49-F238E27FC236}">
                <a16:creationId xmlns:a16="http://schemas.microsoft.com/office/drawing/2014/main" id="{13F7145A-DB99-C9AA-5F3D-3EDC2221C2B8}"/>
              </a:ext>
            </a:extLst>
          </p:cNvPr>
          <p:cNvSpPr txBox="1">
            <a:spLocks/>
          </p:cNvSpPr>
          <p:nvPr/>
        </p:nvSpPr>
        <p:spPr>
          <a:xfrm>
            <a:off x="5571760" y="2828836"/>
            <a:ext cx="6031974" cy="461665"/>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Enterprise-ready </a:t>
            </a:r>
          </a:p>
        </p:txBody>
      </p:sp>
      <p:cxnSp>
        <p:nvCxnSpPr>
          <p:cNvPr id="21" name="Straight Connector 20">
            <a:extLst>
              <a:ext uri="{FF2B5EF4-FFF2-40B4-BE49-F238E27FC236}">
                <a16:creationId xmlns:a16="http://schemas.microsoft.com/office/drawing/2014/main" id="{B420FC6A-AB7F-E71F-7285-E47852EA8A46}"/>
              </a:ext>
              <a:ext uri="{C183D7F6-B498-43B3-948B-1728B52AA6E4}">
                <adec:decorative xmlns:adec="http://schemas.microsoft.com/office/drawing/2017/decorative" val="1"/>
              </a:ext>
            </a:extLst>
          </p:cNvPr>
          <p:cNvCxnSpPr>
            <a:cxnSpLocks/>
          </p:cNvCxnSpPr>
          <p:nvPr/>
        </p:nvCxnSpPr>
        <p:spPr>
          <a:xfrm>
            <a:off x="5068511" y="3588316"/>
            <a:ext cx="6535224"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 name="Content Placeholder 3">
            <a:extLst>
              <a:ext uri="{FF2B5EF4-FFF2-40B4-BE49-F238E27FC236}">
                <a16:creationId xmlns:a16="http://schemas.microsoft.com/office/drawing/2014/main" id="{B74C5CB1-1272-A885-07F5-9CAA1408E2AB}"/>
              </a:ext>
            </a:extLst>
          </p:cNvPr>
          <p:cNvSpPr txBox="1">
            <a:spLocks/>
          </p:cNvSpPr>
          <p:nvPr/>
        </p:nvSpPr>
        <p:spPr>
          <a:xfrm>
            <a:off x="5571760" y="3886131"/>
            <a:ext cx="6031974" cy="1200329"/>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Integrated with Semantic Kernel, </a:t>
            </a:r>
            <a:r>
              <a:rPr lang="en-US" sz="2400" err="1"/>
              <a:t>LangChain</a:t>
            </a:r>
            <a:r>
              <a:rPr lang="en-US" sz="2400"/>
              <a:t>, </a:t>
            </a:r>
            <a:r>
              <a:rPr lang="en-US" sz="2400" err="1"/>
              <a:t>LlamaIndex</a:t>
            </a:r>
            <a:r>
              <a:rPr lang="en-US" sz="2400"/>
              <a:t>, Azure OpenAI Service, Azure AI Studio, and more</a:t>
            </a:r>
          </a:p>
        </p:txBody>
      </p:sp>
      <p:sp>
        <p:nvSpPr>
          <p:cNvPr id="25" name="Rectangle: Rounded Corners 7">
            <a:extLst>
              <a:ext uri="{FF2B5EF4-FFF2-40B4-BE49-F238E27FC236}">
                <a16:creationId xmlns:a16="http://schemas.microsoft.com/office/drawing/2014/main" id="{06ADE3DF-EE8B-A9FC-950D-DB7803AE0E7A}"/>
              </a:ext>
            </a:extLst>
          </p:cNvPr>
          <p:cNvSpPr/>
          <p:nvPr/>
        </p:nvSpPr>
        <p:spPr>
          <a:xfrm>
            <a:off x="5068509" y="5551010"/>
            <a:ext cx="5054905" cy="361910"/>
          </a:xfrm>
          <a:prstGeom prst="roundRect">
            <a:avLst>
              <a:gd name="adj" fmla="val 50000"/>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Demo: Azure AI search with vectors </a:t>
            </a:r>
            <a:r>
              <a:rPr kumimoji="0" lang="en-US" sz="1200" b="0" i="0" u="none" strike="noStrike" kern="1200" cap="none" spc="0" normalizeH="0" baseline="0" noProof="0">
                <a:ln>
                  <a:noFill/>
                </a:ln>
                <a:solidFill>
                  <a:schemeClr val="bg1"/>
                </a:solidFill>
                <a:effectLst/>
                <a:uLnTx/>
                <a:uFillTx/>
                <a:latin typeface="+mj-lt"/>
                <a:ea typeface="+mn-ea"/>
                <a:cs typeface="+mn-cs"/>
              </a:rPr>
              <a:t>(</a:t>
            </a:r>
            <a:r>
              <a:rPr kumimoji="0" lang="en-US" sz="1200" b="0" i="0" u="none" strike="noStrike" kern="1200" cap="none" spc="0" normalizeH="0" baseline="0" noProof="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aitour</a:t>
            </a:r>
            <a:r>
              <a:rPr kumimoji="0" lang="en-US" sz="1200" b="0" i="0" u="none" strike="noStrike" kern="1200" cap="none" spc="0" normalizeH="0" baseline="0" noProof="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/azure-search</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spTree>
    <p:extLst>
      <p:ext uri="{BB962C8B-B14F-4D97-AF65-F5344CB8AC3E}">
        <p14:creationId xmlns:p14="http://schemas.microsoft.com/office/powerpoint/2010/main" val="1249900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grpId="1" nodeType="withEffect">
                                  <p:stCondLst>
                                    <p:cond delay="100"/>
                                  </p:stCondLst>
                                  <p:childTnLst>
                                    <p:animMotion origin="layout" path="M 0 -2.59259E-6 L 0 0.03542 " pathEditMode="relative" rAng="0" ptsTypes="AA">
                                      <p:cBhvr>
                                        <p:cTn id="9" dur="700" spd="-100000" fill="hold"/>
                                        <p:tgtEl>
                                          <p:spTgt spid="2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nodeType="withEffect">
                                  <p:stCondLst>
                                    <p:cond delay="0"/>
                                  </p:stCondLst>
                                  <p:childTnLst>
                                    <p:animMotion origin="layout" path="M 0 -2.59259E-6 L 0 0.03542 " pathEditMode="relative" rAng="0" ptsTypes="AA">
                                      <p:cBhvr>
                                        <p:cTn id="19" dur="700" spd="-100000" fill="hold"/>
                                        <p:tgtEl>
                                          <p:spTgt spid="18"/>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nodeType="withEffect">
                                  <p:stCondLst>
                                    <p:cond delay="0"/>
                                  </p:stCondLst>
                                  <p:childTnLst>
                                    <p:animMotion origin="layout" path="M 0 -2.59259E-6 L 0 0.03542 " pathEditMode="relative" rAng="0" ptsTypes="AA">
                                      <p:cBhvr>
                                        <p:cTn id="34" dur="700" spd="-100000" fill="hold"/>
                                        <p:tgtEl>
                                          <p:spTgt spid="21"/>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p:bldP spid="17" grpId="1"/>
      <p:bldP spid="19" grpId="0"/>
      <p:bldP spid="19" grpId="1"/>
      <p:bldP spid="20" grpId="0"/>
      <p:bldP spid="20" grpId="1"/>
      <p:bldP spid="25" grpId="0" animBg="1"/>
      <p:bldP spid="25" grpId="1"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2ECA13-37B2-DC22-4D7F-09D930C39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483D28-B3DB-D56F-83F6-BE8EA1F91560}"/>
              </a:ext>
            </a:extLst>
          </p:cNvPr>
          <p:cNvSpPr>
            <a:spLocks noGrp="1"/>
          </p:cNvSpPr>
          <p:nvPr>
            <p:ph type="title"/>
          </p:nvPr>
        </p:nvSpPr>
        <p:spPr/>
        <p:txBody>
          <a:bodyPr/>
          <a:lstStyle/>
          <a:p>
            <a:r>
              <a:rPr lang="en-US"/>
              <a:t>Vector search strategies</a:t>
            </a:r>
          </a:p>
        </p:txBody>
      </p:sp>
      <p:sp>
        <p:nvSpPr>
          <p:cNvPr id="18" name="Rectangle: Rounded Corners 7">
            <a:extLst>
              <a:ext uri="{FF2B5EF4-FFF2-40B4-BE49-F238E27FC236}">
                <a16:creationId xmlns:a16="http://schemas.microsoft.com/office/drawing/2014/main" id="{779E61A2-C498-421F-204E-AF4E6CB01694}"/>
              </a:ext>
            </a:extLst>
          </p:cNvPr>
          <p:cNvSpPr/>
          <p:nvPr/>
        </p:nvSpPr>
        <p:spPr>
          <a:xfrm>
            <a:off x="588262" y="6063993"/>
            <a:ext cx="5054905" cy="361910"/>
          </a:xfrm>
          <a:prstGeom prst="roundRect">
            <a:avLst>
              <a:gd name="adj" fmla="val 50000"/>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Azure AI search with vectors</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aitour</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/azure-search</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sp>
        <p:nvSpPr>
          <p:cNvPr id="19" name="Content Placeholder 5">
            <a:extLst>
              <a:ext uri="{FF2B5EF4-FFF2-40B4-BE49-F238E27FC236}">
                <a16:creationId xmlns:a16="http://schemas.microsoft.com/office/drawing/2014/main" id="{18DDE5E4-98F3-E155-906F-DC68D4B6CFA8}"/>
              </a:ext>
            </a:extLst>
          </p:cNvPr>
          <p:cNvSpPr txBox="1">
            <a:spLocks/>
          </p:cNvSpPr>
          <p:nvPr/>
        </p:nvSpPr>
        <p:spPr>
          <a:xfrm>
            <a:off x="599504" y="4037195"/>
            <a:ext cx="5337657" cy="1860686"/>
          </a:xfrm>
          <a:prstGeom prst="round2SameRect">
            <a:avLst>
              <a:gd name="adj1" fmla="val 0"/>
              <a:gd name="adj2" fmla="val 8370"/>
            </a:avLst>
          </a:prstGeom>
          <a:solidFill>
            <a:schemeClr val="bg1">
              <a:lumMod val="95000"/>
              <a:alpha val="90000"/>
            </a:schemeClr>
          </a:solidFill>
        </p:spPr>
        <p:txBody>
          <a:bodyPr vert="horz" lIns="28800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0">
                <a:solidFill>
                  <a:schemeClr val="accent2">
                    <a:lumMod val="75000"/>
                  </a:schemeClr>
                </a:solidFill>
                <a:effectLst/>
                <a:latin typeface="Consolas" panose="020B0609020204030204" pitchFamily="49" charset="0"/>
              </a:rPr>
              <a:t>r </a:t>
            </a:r>
            <a:r>
              <a:rPr lang="en-US" sz="1400" b="0">
                <a:effectLst/>
                <a:latin typeface="Consolas" panose="020B0609020204030204" pitchFamily="49" charset="0"/>
              </a:rPr>
              <a:t>=</a:t>
            </a:r>
            <a:r>
              <a:rPr lang="en-US" sz="1400" b="0">
                <a:solidFill>
                  <a:schemeClr val="accent2">
                    <a:lumMod val="75000"/>
                  </a:schemeClr>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search_client</a:t>
            </a:r>
            <a:r>
              <a:rPr lang="en-US" sz="1400" b="0" err="1">
                <a:effectLst/>
                <a:latin typeface="Consolas" panose="020B0609020204030204" pitchFamily="49" charset="0"/>
              </a:rPr>
              <a:t>.</a:t>
            </a:r>
            <a:r>
              <a:rPr lang="en-US" sz="1400" b="0" err="1">
                <a:solidFill>
                  <a:srgbClr val="7F5A1A"/>
                </a:solidFill>
                <a:effectLst/>
                <a:latin typeface="Consolas" panose="020B0609020204030204" pitchFamily="49" charset="0"/>
              </a:rPr>
              <a:t>search</a:t>
            </a:r>
            <a:r>
              <a:rPr lang="en-US" sz="1400" b="0">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rgbClr val="0078D4"/>
                </a:solidFill>
                <a:effectLst/>
                <a:latin typeface="Consolas" panose="020B0609020204030204" pitchFamily="49" charset="0"/>
              </a:rPr>
              <a:t>None</a:t>
            </a:r>
            <a:r>
              <a:rPr lang="en-US" sz="1400" b="0">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top</a:t>
            </a:r>
            <a:r>
              <a:rPr lang="en-US" sz="1400" b="0">
                <a:effectLst/>
                <a:latin typeface="Consolas" panose="020B0609020204030204" pitchFamily="49" charset="0"/>
              </a:rPr>
              <a:t>=</a:t>
            </a:r>
            <a:r>
              <a:rPr lang="en-US" sz="1400" b="0">
                <a:solidFill>
                  <a:srgbClr val="07641D"/>
                </a:solidFill>
                <a:effectLst/>
                <a:latin typeface="Consolas" panose="020B0609020204030204" pitchFamily="49" charset="0"/>
              </a:rPr>
              <a:t>5</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vector_queries</a:t>
            </a:r>
            <a:r>
              <a:rPr lang="en-US" sz="1400" b="0">
                <a:effectLst/>
                <a:latin typeface="Consolas" panose="020B0609020204030204" pitchFamily="49" charset="0"/>
              </a:rPr>
              <a:t>=[</a:t>
            </a:r>
            <a:r>
              <a:rPr lang="en-US" sz="1400" b="0" err="1">
                <a:solidFill>
                  <a:srgbClr val="225B62"/>
                </a:solidFill>
                <a:effectLst/>
                <a:latin typeface="Consolas" panose="020B0609020204030204" pitchFamily="49" charset="0"/>
              </a:rPr>
              <a:t>VectorizedQuery</a:t>
            </a:r>
            <a:r>
              <a:rPr lang="en-US" sz="1400" b="0">
                <a:effectLst/>
                <a:latin typeface="Consolas" panose="020B0609020204030204" pitchFamily="49" charset="0"/>
              </a:rPr>
              <a:t>(</a:t>
            </a:r>
          </a:p>
          <a:p>
            <a:pPr marL="0" indent="0">
              <a:spcBef>
                <a:spcPts val="0"/>
              </a:spcBef>
              <a:buNone/>
            </a:pPr>
            <a:r>
              <a:rPr lang="en-US" sz="1400">
                <a:solidFill>
                  <a:srgbClr val="9CDCFE"/>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vector</a:t>
            </a:r>
            <a:r>
              <a:rPr lang="en-US" sz="1400" b="0">
                <a:effectLst/>
                <a:latin typeface="Consolas" panose="020B0609020204030204" pitchFamily="49" charset="0"/>
              </a:rPr>
              <a:t>=</a:t>
            </a:r>
            <a:r>
              <a:rPr lang="en-US" sz="1400" b="0" err="1">
                <a:solidFill>
                  <a:srgbClr val="005A9F"/>
                </a:solidFill>
                <a:effectLst/>
                <a:latin typeface="Consolas" panose="020B0609020204030204" pitchFamily="49" charset="0"/>
              </a:rPr>
              <a:t>search</a:t>
            </a:r>
            <a:r>
              <a:rPr lang="en-US" sz="1400" b="0" err="1">
                <a:solidFill>
                  <a:schemeClr val="accent2">
                    <a:lumMod val="75000"/>
                  </a:schemeClr>
                </a:solidFill>
                <a:effectLst/>
                <a:latin typeface="Consolas" panose="020B0609020204030204" pitchFamily="49" charset="0"/>
              </a:rPr>
              <a:t>_vector</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k_nearest_neighbors</a:t>
            </a:r>
            <a:r>
              <a:rPr lang="en-US" sz="1400" b="0">
                <a:effectLst/>
                <a:latin typeface="Consolas" panose="020B0609020204030204" pitchFamily="49" charset="0"/>
              </a:rPr>
              <a:t>=</a:t>
            </a:r>
            <a:r>
              <a:rPr lang="en-US" sz="1400" b="0">
                <a:solidFill>
                  <a:srgbClr val="B5CEA8"/>
                </a:solidFill>
                <a:effectLst/>
                <a:latin typeface="Consolas" panose="020B0609020204030204" pitchFamily="49" charset="0"/>
              </a:rPr>
              <a:t>5</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fields</a:t>
            </a:r>
            <a:r>
              <a:rPr lang="en-US" sz="1400" b="0">
                <a:effectLst/>
                <a:latin typeface="Consolas" panose="020B0609020204030204" pitchFamily="49" charset="0"/>
              </a:rPr>
              <a:t>=</a:t>
            </a:r>
            <a:r>
              <a:rPr lang="en-US" sz="1400" b="0">
                <a:solidFill>
                  <a:srgbClr val="CE9178"/>
                </a:solidFill>
                <a:effectLst/>
                <a:latin typeface="Consolas" panose="020B0609020204030204" pitchFamily="49" charset="0"/>
              </a:rPr>
              <a:t>"embedding"</a:t>
            </a:r>
            <a:r>
              <a:rPr lang="en-US" sz="1400" b="0">
                <a:effectLst/>
                <a:latin typeface="Consolas" panose="020B0609020204030204" pitchFamily="49" charset="0"/>
              </a:rPr>
              <a:t>)])</a:t>
            </a:r>
          </a:p>
        </p:txBody>
      </p:sp>
      <p:sp>
        <p:nvSpPr>
          <p:cNvPr id="20" name="Content Placeholder 2">
            <a:extLst>
              <a:ext uri="{FF2B5EF4-FFF2-40B4-BE49-F238E27FC236}">
                <a16:creationId xmlns:a16="http://schemas.microsoft.com/office/drawing/2014/main" id="{5948DF86-0195-DE17-F0B0-19113DA3C3B5}"/>
              </a:ext>
            </a:extLst>
          </p:cNvPr>
          <p:cNvSpPr txBox="1">
            <a:spLocks/>
          </p:cNvSpPr>
          <p:nvPr/>
        </p:nvSpPr>
        <p:spPr>
          <a:xfrm>
            <a:off x="874135" y="2082656"/>
            <a:ext cx="4819650" cy="15509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800"/>
              <a:t>ANN = Approximate Nearest Neighbors</a:t>
            </a:r>
          </a:p>
          <a:p>
            <a:pPr>
              <a:buFont typeface="Arial" panose="020B0604020202020204" pitchFamily="34" charset="0"/>
              <a:buChar char="•"/>
            </a:pPr>
            <a:r>
              <a:rPr lang="en-US" sz="1800"/>
              <a:t>Fast vector search at scale</a:t>
            </a:r>
          </a:p>
          <a:p>
            <a:pPr>
              <a:buFont typeface="Arial" panose="020B0604020202020204" pitchFamily="34" charset="0"/>
              <a:buChar char="•"/>
            </a:pPr>
            <a:r>
              <a:rPr lang="en-US" sz="1800"/>
              <a:t>Uses HNSW, a graph method with excellent performance-recall profile</a:t>
            </a:r>
          </a:p>
          <a:p>
            <a:pPr>
              <a:buFont typeface="Arial" panose="020B0604020202020204" pitchFamily="34" charset="0"/>
              <a:buChar char="•"/>
            </a:pPr>
            <a:r>
              <a:rPr lang="en-US" sz="1800"/>
              <a:t>Fine control over index parameters</a:t>
            </a:r>
          </a:p>
        </p:txBody>
      </p:sp>
      <p:sp>
        <p:nvSpPr>
          <p:cNvPr id="21" name="TextBox 20">
            <a:extLst>
              <a:ext uri="{FF2B5EF4-FFF2-40B4-BE49-F238E27FC236}">
                <a16:creationId xmlns:a16="http://schemas.microsoft.com/office/drawing/2014/main" id="{67B450C4-4CAC-5F0F-4098-0A79DE89AB32}"/>
              </a:ext>
            </a:extLst>
          </p:cNvPr>
          <p:cNvSpPr txBox="1"/>
          <p:nvPr/>
        </p:nvSpPr>
        <p:spPr>
          <a:xfrm>
            <a:off x="874135" y="1608584"/>
            <a:ext cx="4819583" cy="332399"/>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2400">
                <a:latin typeface="+mj-lt"/>
              </a:rPr>
              <a:t>ANN search</a:t>
            </a:r>
          </a:p>
        </p:txBody>
      </p:sp>
      <p:sp>
        <p:nvSpPr>
          <p:cNvPr id="22" name="Rounded Rectangle 5">
            <a:extLst>
              <a:ext uri="{FF2B5EF4-FFF2-40B4-BE49-F238E27FC236}">
                <a16:creationId xmlns:a16="http://schemas.microsoft.com/office/drawing/2014/main" id="{A68001D5-26A7-AA59-4581-E0570DEE53DE}"/>
              </a:ext>
              <a:ext uri="{C183D7F6-B498-43B3-948B-1728B52AA6E4}">
                <adec:decorative xmlns:adec="http://schemas.microsoft.com/office/drawing/2017/decorative" val="1"/>
              </a:ext>
            </a:extLst>
          </p:cNvPr>
          <p:cNvSpPr/>
          <p:nvPr/>
        </p:nvSpPr>
        <p:spPr bwMode="auto">
          <a:xfrm>
            <a:off x="599815" y="1311214"/>
            <a:ext cx="5337346" cy="4586666"/>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4" name="Content Placeholder 5">
            <a:extLst>
              <a:ext uri="{FF2B5EF4-FFF2-40B4-BE49-F238E27FC236}">
                <a16:creationId xmlns:a16="http://schemas.microsoft.com/office/drawing/2014/main" id="{5EC9D429-F0FD-CB80-5C01-452AA17AAD7B}"/>
              </a:ext>
            </a:extLst>
          </p:cNvPr>
          <p:cNvSpPr txBox="1">
            <a:spLocks/>
          </p:cNvSpPr>
          <p:nvPr/>
        </p:nvSpPr>
        <p:spPr>
          <a:xfrm>
            <a:off x="6254839" y="4037193"/>
            <a:ext cx="5337657" cy="1860687"/>
          </a:xfrm>
          <a:prstGeom prst="round2SameRect">
            <a:avLst>
              <a:gd name="adj1" fmla="val 0"/>
              <a:gd name="adj2" fmla="val 10762"/>
            </a:avLst>
          </a:prstGeom>
          <a:solidFill>
            <a:schemeClr val="bg1">
              <a:lumMod val="95000"/>
              <a:alpha val="90000"/>
            </a:schemeClr>
          </a:solidFill>
        </p:spPr>
        <p:txBody>
          <a:bodyPr vert="horz" lIns="288000" tIns="45720" rIns="91440" bIns="45720" rtlCol="0" anchor="ctr">
            <a:norm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indent="0">
              <a:spcBef>
                <a:spcPts val="0"/>
              </a:spcBef>
              <a:buNone/>
            </a:pPr>
            <a:r>
              <a:rPr lang="en-US" sz="1400" b="0">
                <a:solidFill>
                  <a:schemeClr val="accent2">
                    <a:lumMod val="75000"/>
                  </a:schemeClr>
                </a:solidFill>
                <a:effectLst/>
                <a:latin typeface="Consolas" panose="020B0609020204030204" pitchFamily="49" charset="0"/>
              </a:rPr>
              <a:t>r = </a:t>
            </a:r>
            <a:r>
              <a:rPr lang="en-US" sz="1400" b="0" err="1">
                <a:solidFill>
                  <a:schemeClr val="accent2">
                    <a:lumMod val="75000"/>
                  </a:schemeClr>
                </a:solidFill>
                <a:effectLst/>
                <a:latin typeface="Consolas" panose="020B0609020204030204" pitchFamily="49" charset="0"/>
              </a:rPr>
              <a:t>search_client</a:t>
            </a:r>
            <a:r>
              <a:rPr lang="en-US" sz="1400" b="0" err="1">
                <a:solidFill>
                  <a:schemeClr val="tx1"/>
                </a:solidFill>
                <a:effectLst/>
                <a:latin typeface="Consolas" panose="020B0609020204030204" pitchFamily="49" charset="0"/>
              </a:rPr>
              <a:t>.</a:t>
            </a:r>
            <a:r>
              <a:rPr lang="en-US" sz="1400" b="0" err="1">
                <a:solidFill>
                  <a:srgbClr val="7F5A1A"/>
                </a:solidFill>
                <a:effectLst/>
                <a:latin typeface="Consolas" panose="020B0609020204030204" pitchFamily="49" charset="0"/>
              </a:rPr>
              <a:t>search</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rgbClr val="0078D4"/>
                </a:solidFill>
                <a:effectLst/>
                <a:latin typeface="Consolas" panose="020B0609020204030204" pitchFamily="49" charset="0"/>
              </a:rPr>
              <a:t>None</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top</a:t>
            </a:r>
            <a:r>
              <a:rPr lang="en-US" sz="1400" b="0">
                <a:solidFill>
                  <a:schemeClr val="tx1"/>
                </a:solidFill>
                <a:effectLst/>
                <a:latin typeface="Consolas" panose="020B0609020204030204" pitchFamily="49" charset="0"/>
              </a:rPr>
              <a:t>=</a:t>
            </a:r>
            <a:r>
              <a:rPr lang="en-US" sz="1400" b="0">
                <a:solidFill>
                  <a:srgbClr val="07641D"/>
                </a:solidFill>
                <a:effectLst/>
                <a:latin typeface="Consolas" panose="020B0609020204030204" pitchFamily="49" charset="0"/>
              </a:rPr>
              <a:t>5</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vector_queries</a:t>
            </a:r>
            <a:r>
              <a:rPr lang="en-US" sz="1400" b="0">
                <a:solidFill>
                  <a:srgbClr val="B5CEA8"/>
                </a:solidFill>
                <a:effectLst/>
                <a:latin typeface="Consolas" panose="020B0609020204030204" pitchFamily="49" charset="0"/>
              </a:rPr>
              <a:t>=</a:t>
            </a:r>
            <a:r>
              <a:rPr lang="en-US" sz="1400" b="0">
                <a:solidFill>
                  <a:schemeClr val="tx1"/>
                </a:solidFill>
                <a:effectLst/>
                <a:latin typeface="Consolas" panose="020B0609020204030204" pitchFamily="49" charset="0"/>
              </a:rPr>
              <a:t>[</a:t>
            </a:r>
            <a:r>
              <a:rPr lang="en-US" sz="1400" b="0">
                <a:solidFill>
                  <a:srgbClr val="225B62"/>
                </a:solidFill>
                <a:effectLst/>
                <a:latin typeface="Consolas" panose="020B0609020204030204" pitchFamily="49" charset="0"/>
              </a:rPr>
              <a:t> </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9CDCFE"/>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vector</a:t>
            </a:r>
            <a:r>
              <a:rPr lang="en-US" sz="1400" b="0">
                <a:solidFill>
                  <a:schemeClr val="tx1"/>
                </a:solidFill>
                <a:effectLst/>
                <a:latin typeface="Consolas" panose="020B0609020204030204" pitchFamily="49" charset="0"/>
              </a:rPr>
              <a:t>=</a:t>
            </a:r>
            <a:r>
              <a:rPr lang="en-US" sz="1400" b="0" err="1">
                <a:solidFill>
                  <a:srgbClr val="2A446F"/>
                </a:solidFill>
                <a:effectLst/>
                <a:latin typeface="Consolas" panose="020B0609020204030204" pitchFamily="49" charset="0"/>
              </a:rPr>
              <a:t>search_vector</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k_nearest_neighbors</a:t>
            </a:r>
            <a:r>
              <a:rPr lang="en-US" sz="1400" b="0">
                <a:solidFill>
                  <a:schemeClr val="tx1"/>
                </a:solidFill>
                <a:effectLst/>
                <a:latin typeface="Consolas" panose="020B0609020204030204" pitchFamily="49" charset="0"/>
              </a:rPr>
              <a:t>=</a:t>
            </a:r>
            <a:r>
              <a:rPr lang="en-US" sz="1400" b="0">
                <a:solidFill>
                  <a:srgbClr val="B5CEA8"/>
                </a:solidFill>
                <a:effectLst/>
                <a:latin typeface="Consolas" panose="020B0609020204030204" pitchFamily="49" charset="0"/>
              </a:rPr>
              <a:t>5</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fields</a:t>
            </a:r>
            <a:r>
              <a:rPr lang="en-US" sz="1400" b="0">
                <a:solidFill>
                  <a:schemeClr val="tx1"/>
                </a:solidFill>
                <a:effectLst/>
                <a:latin typeface="Consolas" panose="020B0609020204030204" pitchFamily="49" charset="0"/>
              </a:rPr>
              <a:t>=</a:t>
            </a:r>
            <a:r>
              <a:rPr lang="en-US">
                <a:solidFill>
                  <a:srgbClr val="CE9178"/>
                </a:solidFill>
              </a:rPr>
              <a:t>"embedding"</a:t>
            </a:r>
            <a:r>
              <a:rPr lang="en-US" b="0">
                <a:solidFill>
                  <a:schemeClr val="tx1"/>
                </a:solidFill>
                <a:effectLst/>
                <a:latin typeface="Consolas" panose="020B0609020204030204" pitchFamily="49" charset="0"/>
              </a:rPr>
              <a:t>,</a:t>
            </a:r>
          </a:p>
          <a:p>
            <a:pPr marL="0" indent="0">
              <a:spcBef>
                <a:spcPts val="0"/>
              </a:spcBef>
              <a:buNone/>
            </a:pPr>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exhaustive</a:t>
            </a:r>
            <a:r>
              <a:rPr lang="en-US" b="0">
                <a:solidFill>
                  <a:schemeClr val="tx1"/>
                </a:solidFill>
                <a:effectLst/>
                <a:latin typeface="Consolas" panose="020B0609020204030204" pitchFamily="49" charset="0"/>
              </a:rPr>
              <a:t>=</a:t>
            </a:r>
            <a:r>
              <a:rPr lang="en-US" b="0">
                <a:solidFill>
                  <a:srgbClr val="0078D4"/>
                </a:solidFill>
                <a:effectLst/>
                <a:latin typeface="Consolas" panose="020B0609020204030204" pitchFamily="49" charset="0"/>
              </a:rPr>
              <a:t>True</a:t>
            </a:r>
            <a:r>
              <a:rPr lang="en-US" b="0">
                <a:solidFill>
                  <a:schemeClr val="tx1"/>
                </a:solidFill>
                <a:effectLst/>
                <a:latin typeface="Consolas" panose="020B0609020204030204" pitchFamily="49" charset="0"/>
              </a:rPr>
              <a:t>)])</a:t>
            </a:r>
          </a:p>
        </p:txBody>
      </p:sp>
      <p:sp>
        <p:nvSpPr>
          <p:cNvPr id="25" name="Content Placeholder 6">
            <a:extLst>
              <a:ext uri="{FF2B5EF4-FFF2-40B4-BE49-F238E27FC236}">
                <a16:creationId xmlns:a16="http://schemas.microsoft.com/office/drawing/2014/main" id="{B9937ECD-580F-C034-FAD8-C30CCA738D77}"/>
              </a:ext>
            </a:extLst>
          </p:cNvPr>
          <p:cNvSpPr txBox="1">
            <a:spLocks/>
          </p:cNvSpPr>
          <p:nvPr/>
        </p:nvSpPr>
        <p:spPr>
          <a:xfrm>
            <a:off x="6529159" y="2082656"/>
            <a:ext cx="4908550" cy="16065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800"/>
              <a:t>KNN = K Nearest Neighbors</a:t>
            </a:r>
          </a:p>
          <a:p>
            <a:pPr>
              <a:buFont typeface="Arial" panose="020B0604020202020204" pitchFamily="34" charset="0"/>
              <a:buChar char="•"/>
            </a:pPr>
            <a:r>
              <a:rPr lang="en-US" sz="1800"/>
              <a:t>Per-query or built into schema</a:t>
            </a:r>
          </a:p>
          <a:p>
            <a:pPr>
              <a:buFont typeface="Arial" panose="020B0604020202020204" pitchFamily="34" charset="0"/>
              <a:buChar char="•"/>
            </a:pPr>
            <a:r>
              <a:rPr lang="en-US" sz="1800"/>
              <a:t>Useful to create recall baselines</a:t>
            </a:r>
          </a:p>
          <a:p>
            <a:pPr>
              <a:buFont typeface="Arial" panose="020B0604020202020204" pitchFamily="34" charset="0"/>
              <a:buChar char="•"/>
            </a:pPr>
            <a:r>
              <a:rPr lang="en-US" sz="1800"/>
              <a:t>Scenarios with highly selective filters</a:t>
            </a:r>
          </a:p>
          <a:p>
            <a:pPr lvl="1">
              <a:buFont typeface="Arial" panose="020B0604020202020204" pitchFamily="34" charset="0"/>
              <a:buChar char="•"/>
            </a:pPr>
            <a:r>
              <a:rPr lang="en-US" sz="1800"/>
              <a:t>e.g., dense multi-tenant apps</a:t>
            </a:r>
          </a:p>
        </p:txBody>
      </p:sp>
      <p:sp>
        <p:nvSpPr>
          <p:cNvPr id="26" name="TextBox 25">
            <a:extLst>
              <a:ext uri="{FF2B5EF4-FFF2-40B4-BE49-F238E27FC236}">
                <a16:creationId xmlns:a16="http://schemas.microsoft.com/office/drawing/2014/main" id="{587BEBC4-40E3-ABCC-9AAC-48F6F200F271}"/>
              </a:ext>
            </a:extLst>
          </p:cNvPr>
          <p:cNvSpPr txBox="1"/>
          <p:nvPr/>
        </p:nvSpPr>
        <p:spPr>
          <a:xfrm>
            <a:off x="6529159" y="1608584"/>
            <a:ext cx="3983126" cy="332399"/>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2400">
                <a:latin typeface="+mj-lt"/>
              </a:rPr>
              <a:t>Exhaustive KNN search</a:t>
            </a:r>
          </a:p>
        </p:txBody>
      </p:sp>
      <p:sp>
        <p:nvSpPr>
          <p:cNvPr id="27" name="Rounded Rectangle 5">
            <a:extLst>
              <a:ext uri="{FF2B5EF4-FFF2-40B4-BE49-F238E27FC236}">
                <a16:creationId xmlns:a16="http://schemas.microsoft.com/office/drawing/2014/main" id="{D2B008A5-6967-0997-A1C7-70A33DA9B8A8}"/>
              </a:ext>
              <a:ext uri="{C183D7F6-B498-43B3-948B-1728B52AA6E4}">
                <adec:decorative xmlns:adec="http://schemas.microsoft.com/office/drawing/2017/decorative" val="1"/>
              </a:ext>
            </a:extLst>
          </p:cNvPr>
          <p:cNvSpPr/>
          <p:nvPr/>
        </p:nvSpPr>
        <p:spPr bwMode="auto">
          <a:xfrm>
            <a:off x="6254839" y="1311214"/>
            <a:ext cx="5337346" cy="4586666"/>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Tree>
    <p:extLst>
      <p:ext uri="{BB962C8B-B14F-4D97-AF65-F5344CB8AC3E}">
        <p14:creationId xmlns:p14="http://schemas.microsoft.com/office/powerpoint/2010/main" val="1392883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0 -2.59259E-6 L 0 0.03542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21"/>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19"/>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27"/>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26"/>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25"/>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42" presetClass="path" presetSubtype="0" decel="100000" fill="hold" grpId="1" nodeType="withEffect">
                                  <p:stCondLst>
                                    <p:cond delay="100"/>
                                  </p:stCondLst>
                                  <p:childTnLst>
                                    <p:animMotion origin="layout" path="M 0 -2.59259E-6 L 0 0.03542 " pathEditMode="relative" rAng="0" ptsTypes="AA">
                                      <p:cBhvr>
                                        <p:cTn id="49"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0" grpId="0"/>
      <p:bldP spid="20" grpId="1"/>
      <p:bldP spid="21" grpId="0"/>
      <p:bldP spid="21" grpId="1"/>
      <p:bldP spid="22" grpId="0" animBg="1"/>
      <p:bldP spid="22" grpId="1" animBg="1"/>
      <p:bldP spid="24" grpId="0" animBg="1"/>
      <p:bldP spid="24" grpId="1" animBg="1"/>
      <p:bldP spid="25" grpId="0"/>
      <p:bldP spid="25" grpId="1"/>
      <p:bldP spid="26" grpId="0"/>
      <p:bldP spid="26" grpId="1"/>
      <p:bldP spid="27" grpId="0" animBg="1"/>
      <p:bldP spid="27" grpId="1"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ACB35D-6234-0B8A-E356-3074C0F7F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D2159-1A47-0858-F54B-BC8C620C3DFB}"/>
              </a:ext>
            </a:extLst>
          </p:cNvPr>
          <p:cNvSpPr>
            <a:spLocks noGrp="1"/>
          </p:cNvSpPr>
          <p:nvPr>
            <p:ph type="title"/>
          </p:nvPr>
        </p:nvSpPr>
        <p:spPr>
          <a:xfrm>
            <a:off x="445062" y="457200"/>
            <a:ext cx="10424996" cy="553998"/>
          </a:xfrm>
        </p:spPr>
        <p:txBody>
          <a:bodyPr>
            <a:normAutofit/>
          </a:bodyPr>
          <a:lstStyle/>
          <a:p>
            <a:r>
              <a:rPr lang="en-US" b="1" dirty="0">
                <a:latin typeface="Segoe UI Semibold" panose="020B0502040204020203" pitchFamily="34" charset="0"/>
                <a:cs typeface="Segoe UI Semibold" panose="020B0502040204020203" pitchFamily="34" charset="0"/>
              </a:rPr>
              <a:t>Hybrid search</a:t>
            </a:r>
          </a:p>
        </p:txBody>
      </p:sp>
      <p:sp>
        <p:nvSpPr>
          <p:cNvPr id="3" name="Content Placeholder 2">
            <a:extLst>
              <a:ext uri="{FF2B5EF4-FFF2-40B4-BE49-F238E27FC236}">
                <a16:creationId xmlns:a16="http://schemas.microsoft.com/office/drawing/2014/main" id="{71BBEE08-5A62-4219-5316-414B1495FD13}"/>
              </a:ext>
            </a:extLst>
          </p:cNvPr>
          <p:cNvSpPr>
            <a:spLocks noGrp="1"/>
          </p:cNvSpPr>
          <p:nvPr>
            <p:ph sz="quarter" idx="10"/>
          </p:nvPr>
        </p:nvSpPr>
        <p:spPr>
          <a:xfrm>
            <a:off x="584199" y="1435100"/>
            <a:ext cx="6295572" cy="4343240"/>
          </a:xfrm>
        </p:spPr>
        <p:txBody>
          <a:bodyPr wrap="square">
            <a:spAutoFit/>
          </a:bodyPr>
          <a:lstStyle/>
          <a:p>
            <a:pPr marL="0" indent="0">
              <a:buNone/>
            </a:pPr>
            <a:r>
              <a:rPr lang="en-US" sz="2400"/>
              <a:t>All information retrieval tricks apply!</a:t>
            </a:r>
            <a:endParaRPr lang="en-US" sz="2400">
              <a:sym typeface="Wingdings" panose="05000000000000000000" pitchFamily="2" charset="2"/>
            </a:endParaRPr>
          </a:p>
          <a:p>
            <a:pPr lvl="1"/>
            <a:endParaRPr lang="en-US">
              <a:sym typeface="Wingdings" panose="05000000000000000000" pitchFamily="2" charset="2"/>
            </a:endParaRPr>
          </a:p>
          <a:p>
            <a:pPr marL="0" indent="0">
              <a:buNone/>
            </a:pPr>
            <a:r>
              <a:rPr lang="en-US" sz="2300">
                <a:sym typeface="Wingdings" panose="05000000000000000000" pitchFamily="2" charset="2"/>
              </a:rPr>
              <a:t>Complete search stacks do better:</a:t>
            </a:r>
          </a:p>
          <a:p>
            <a:pPr lvl="1"/>
            <a:r>
              <a:rPr lang="en-US" sz="2300"/>
              <a:t>Hybrid retrieval (keywords + vectors) &gt; pure-vector or keyword</a:t>
            </a:r>
          </a:p>
          <a:p>
            <a:pPr lvl="1"/>
            <a:r>
              <a:rPr lang="en-US" sz="2300"/>
              <a:t>Hybrid + Reranking &gt; Hybrid</a:t>
            </a:r>
          </a:p>
          <a:p>
            <a:pPr lvl="1"/>
            <a:endParaRPr lang="en-US" sz="2300"/>
          </a:p>
          <a:p>
            <a:pPr marL="0" indent="0">
              <a:buNone/>
            </a:pPr>
            <a:r>
              <a:rPr lang="en-US" sz="2300">
                <a:sym typeface="Wingdings" panose="05000000000000000000" pitchFamily="2" charset="2"/>
              </a:rPr>
              <a:t>Identify good &amp; bad candidates</a:t>
            </a:r>
          </a:p>
          <a:p>
            <a:pPr lvl="1"/>
            <a:r>
              <a:rPr lang="en-US" sz="2300"/>
              <a:t>Normalized scores from Semantic ranker</a:t>
            </a:r>
          </a:p>
          <a:p>
            <a:pPr lvl="1"/>
            <a:r>
              <a:rPr lang="en-US" sz="2300"/>
              <a:t>Exclude documents below a threshold</a:t>
            </a:r>
          </a:p>
          <a:p>
            <a:pPr marL="228600" lvl="1" indent="0">
              <a:buNone/>
            </a:pPr>
            <a:endParaRPr lang="en-US"/>
          </a:p>
        </p:txBody>
      </p:sp>
      <p:grpSp>
        <p:nvGrpSpPr>
          <p:cNvPr id="11" name="Group 10">
            <a:extLst>
              <a:ext uri="{FF2B5EF4-FFF2-40B4-BE49-F238E27FC236}">
                <a16:creationId xmlns:a16="http://schemas.microsoft.com/office/drawing/2014/main" id="{C1175602-5514-2C40-2748-963A40721838}"/>
              </a:ext>
            </a:extLst>
          </p:cNvPr>
          <p:cNvGrpSpPr/>
          <p:nvPr/>
        </p:nvGrpSpPr>
        <p:grpSpPr>
          <a:xfrm>
            <a:off x="6285719" y="1448907"/>
            <a:ext cx="5120640" cy="4021309"/>
            <a:chOff x="6443681" y="2325429"/>
            <a:chExt cx="4634697" cy="3708932"/>
          </a:xfrm>
        </p:grpSpPr>
        <p:grpSp>
          <p:nvGrpSpPr>
            <p:cNvPr id="12" name="Group 11">
              <a:extLst>
                <a:ext uri="{FF2B5EF4-FFF2-40B4-BE49-F238E27FC236}">
                  <a16:creationId xmlns:a16="http://schemas.microsoft.com/office/drawing/2014/main" id="{F880CCE4-2103-38DE-5DF7-2E7D4F34413D}"/>
                </a:ext>
              </a:extLst>
            </p:cNvPr>
            <p:cNvGrpSpPr/>
            <p:nvPr/>
          </p:nvGrpSpPr>
          <p:grpSpPr>
            <a:xfrm>
              <a:off x="6443681" y="2325429"/>
              <a:ext cx="4634697" cy="3708932"/>
              <a:chOff x="1549191" y="4116845"/>
              <a:chExt cx="2864840" cy="3084634"/>
            </a:xfrm>
          </p:grpSpPr>
          <p:sp>
            <p:nvSpPr>
              <p:cNvPr id="15" name="Flowchart: Magnetic Disk 4">
                <a:extLst>
                  <a:ext uri="{FF2B5EF4-FFF2-40B4-BE49-F238E27FC236}">
                    <a16:creationId xmlns:a16="http://schemas.microsoft.com/office/drawing/2014/main" id="{828D8AD5-B105-96D3-1579-AE9C801DFF25}"/>
                  </a:ext>
                </a:extLst>
              </p:cNvPr>
              <p:cNvSpPr/>
              <p:nvPr/>
            </p:nvSpPr>
            <p:spPr>
              <a:xfrm>
                <a:off x="1549191" y="4116845"/>
                <a:ext cx="1145936" cy="708685"/>
              </a:xfrm>
              <a:prstGeom prst="flowChartMagneticDisk">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Vector</a:t>
                </a:r>
              </a:p>
            </p:txBody>
          </p:sp>
          <p:sp>
            <p:nvSpPr>
              <p:cNvPr id="17" name="Flowchart: Magnetic Disk 5">
                <a:extLst>
                  <a:ext uri="{FF2B5EF4-FFF2-40B4-BE49-F238E27FC236}">
                    <a16:creationId xmlns:a16="http://schemas.microsoft.com/office/drawing/2014/main" id="{B85E29AB-1C94-26FA-A31F-21DDA255C770}"/>
                  </a:ext>
                </a:extLst>
              </p:cNvPr>
              <p:cNvSpPr/>
              <p:nvPr/>
            </p:nvSpPr>
            <p:spPr>
              <a:xfrm>
                <a:off x="3268095" y="4116845"/>
                <a:ext cx="1145936" cy="708685"/>
              </a:xfrm>
              <a:prstGeom prst="flowChartMagneticDisk">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Keywords</a:t>
                </a:r>
              </a:p>
            </p:txBody>
          </p:sp>
          <p:sp>
            <p:nvSpPr>
              <p:cNvPr id="18" name="Rectangle: Rounded Corners 7">
                <a:extLst>
                  <a:ext uri="{FF2B5EF4-FFF2-40B4-BE49-F238E27FC236}">
                    <a16:creationId xmlns:a16="http://schemas.microsoft.com/office/drawing/2014/main" id="{C3FB6047-84B5-6850-FA86-E78CA23C5CA7}"/>
                  </a:ext>
                </a:extLst>
              </p:cNvPr>
              <p:cNvSpPr/>
              <p:nvPr/>
            </p:nvSpPr>
            <p:spPr>
              <a:xfrm>
                <a:off x="2352441" y="5395155"/>
                <a:ext cx="1393707" cy="708685"/>
              </a:xfrm>
              <a:prstGeom prst="roundRect">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Fusion</a:t>
                </a:r>
                <a:br>
                  <a:rPr lang="en-US">
                    <a:latin typeface="Segoe UI" panose="020B0502040204020203" pitchFamily="34" charset="0"/>
                    <a:cs typeface="Segoe UI" panose="020B0502040204020203" pitchFamily="34" charset="0"/>
                  </a:rPr>
                </a:br>
                <a:r>
                  <a:rPr lang="en-US" sz="1400">
                    <a:latin typeface="Segoe UI" panose="020B0502040204020203" pitchFamily="34" charset="0"/>
                    <a:cs typeface="Segoe UI" panose="020B0502040204020203" pitchFamily="34" charset="0"/>
                  </a:rPr>
                  <a:t>(RRF)</a:t>
                </a:r>
                <a:endParaRPr lang="en-US">
                  <a:latin typeface="Segoe UI" panose="020B0502040204020203" pitchFamily="34" charset="0"/>
                  <a:cs typeface="Segoe UI" panose="020B0502040204020203" pitchFamily="34" charset="0"/>
                </a:endParaRPr>
              </a:p>
            </p:txBody>
          </p:sp>
          <p:sp>
            <p:nvSpPr>
              <p:cNvPr id="19" name="Rectangle: Rounded Corners 8">
                <a:extLst>
                  <a:ext uri="{FF2B5EF4-FFF2-40B4-BE49-F238E27FC236}">
                    <a16:creationId xmlns:a16="http://schemas.microsoft.com/office/drawing/2014/main" id="{60994124-5982-18BF-CACE-8EE175F3A666}"/>
                  </a:ext>
                </a:extLst>
              </p:cNvPr>
              <p:cNvSpPr/>
              <p:nvPr/>
            </p:nvSpPr>
            <p:spPr>
              <a:xfrm>
                <a:off x="2352441" y="6492794"/>
                <a:ext cx="1393707" cy="708685"/>
              </a:xfrm>
              <a:prstGeom prst="roundRect">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latin typeface="Segoe UI" panose="020B0502040204020203" pitchFamily="34" charset="0"/>
                    <a:cs typeface="Segoe UI" panose="020B0502040204020203" pitchFamily="34" charset="0"/>
                  </a:rPr>
                  <a:t>Reranking model</a:t>
                </a:r>
              </a:p>
            </p:txBody>
          </p:sp>
          <p:cxnSp>
            <p:nvCxnSpPr>
              <p:cNvPr id="20" name="Straight Arrow Connector 19">
                <a:extLst>
                  <a:ext uri="{FF2B5EF4-FFF2-40B4-BE49-F238E27FC236}">
                    <a16:creationId xmlns:a16="http://schemas.microsoft.com/office/drawing/2014/main" id="{E83479BD-BB09-FB67-6917-2E266301F3F8}"/>
                  </a:ext>
                </a:extLst>
              </p:cNvPr>
              <p:cNvCxnSpPr>
                <a:cxnSpLocks/>
                <a:endCxn id="19" idx="0"/>
              </p:cNvCxnSpPr>
              <p:nvPr/>
            </p:nvCxnSpPr>
            <p:spPr>
              <a:xfrm>
                <a:off x="3049294" y="6103841"/>
                <a:ext cx="1" cy="388953"/>
              </a:xfrm>
              <a:prstGeom prst="straightConnector1">
                <a:avLst/>
              </a:prstGeom>
              <a:ln w="25400" cap="rnd">
                <a:solidFill>
                  <a:srgbClr val="0078D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13" name="Connector: Elbow 22">
              <a:extLst>
                <a:ext uri="{FF2B5EF4-FFF2-40B4-BE49-F238E27FC236}">
                  <a16:creationId xmlns:a16="http://schemas.microsoft.com/office/drawing/2014/main" id="{A250088B-EAEB-E62B-524E-787131389F12}"/>
                </a:ext>
              </a:extLst>
            </p:cNvPr>
            <p:cNvCxnSpPr>
              <a:cxnSpLocks/>
              <a:stCxn id="15" idx="3"/>
            </p:cNvCxnSpPr>
            <p:nvPr/>
          </p:nvCxnSpPr>
          <p:spPr>
            <a:xfrm rot="16200000" flipH="1">
              <a:off x="7949346" y="2598820"/>
              <a:ext cx="342454" cy="1499904"/>
            </a:xfrm>
            <a:prstGeom prst="bentConnector2">
              <a:avLst/>
            </a:prstGeom>
            <a:ln w="25400" cap="rnd">
              <a:solidFill>
                <a:srgbClr val="0078D4"/>
              </a:solidFill>
              <a:headEnd type="none" w="sm" len="sm"/>
              <a:tailEnd type="none" w="lg" len="sm"/>
            </a:ln>
          </p:spPr>
          <p:style>
            <a:lnRef idx="1">
              <a:schemeClr val="accent1"/>
            </a:lnRef>
            <a:fillRef idx="0">
              <a:schemeClr val="accent1"/>
            </a:fillRef>
            <a:effectRef idx="0">
              <a:schemeClr val="accent1"/>
            </a:effectRef>
            <a:fontRef idx="minor">
              <a:schemeClr val="tx1"/>
            </a:fontRef>
          </p:style>
        </p:cxnSp>
        <p:cxnSp>
          <p:nvCxnSpPr>
            <p:cNvPr id="14" name="Connector: Elbow 23">
              <a:extLst>
                <a:ext uri="{FF2B5EF4-FFF2-40B4-BE49-F238E27FC236}">
                  <a16:creationId xmlns:a16="http://schemas.microsoft.com/office/drawing/2014/main" id="{E4CB6E9D-8D0C-98E8-E14D-E055F3387D4E}"/>
                </a:ext>
              </a:extLst>
            </p:cNvPr>
            <p:cNvCxnSpPr>
              <a:cxnSpLocks/>
              <a:stCxn id="17" idx="3"/>
              <a:endCxn id="18" idx="0"/>
            </p:cNvCxnSpPr>
            <p:nvPr/>
          </p:nvCxnSpPr>
          <p:spPr>
            <a:xfrm rot="5400000">
              <a:off x="9168528" y="2879544"/>
              <a:ext cx="684911" cy="1280912"/>
            </a:xfrm>
            <a:prstGeom prst="bentConnector3">
              <a:avLst>
                <a:gd name="adj1" fmla="val 50000"/>
              </a:avLst>
            </a:prstGeom>
            <a:ln w="25400" cap="rnd">
              <a:solidFill>
                <a:srgbClr val="0078D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4" name="Rectangle: Rounded Corners 7">
            <a:extLst>
              <a:ext uri="{FF2B5EF4-FFF2-40B4-BE49-F238E27FC236}">
                <a16:creationId xmlns:a16="http://schemas.microsoft.com/office/drawing/2014/main" id="{3CC37855-F6C3-EA86-4C1F-3ABF02959F6B}"/>
              </a:ext>
            </a:extLst>
          </p:cNvPr>
          <p:cNvSpPr/>
          <p:nvPr/>
        </p:nvSpPr>
        <p:spPr>
          <a:xfrm>
            <a:off x="588261" y="5999076"/>
            <a:ext cx="11015474" cy="49174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lvl="0">
              <a:defRPr/>
            </a:pPr>
            <a:r>
              <a:rPr kumimoji="0" lang="en-US"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 </a:t>
            </a:r>
            <a:r>
              <a:rPr kumimoji="0" lang="en-US"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Demo: </a:t>
            </a:r>
            <a:r>
              <a:rPr kumimoji="0" lang="en-US" sz="1800" b="0" i="0" u="none" strike="noStrike" kern="1200" cap="none" spc="0" normalizeH="0" baseline="0" noProof="0" err="1">
                <a:ln>
                  <a:noFill/>
                </a:ln>
                <a:solidFill>
                  <a:schemeClr val="bg1"/>
                </a:solidFill>
                <a:effectLst/>
                <a:uLnTx/>
                <a:uFillTx/>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search_relevance.ipynb</a:t>
            </a:r>
            <a:r>
              <a:rPr kumimoji="0" lang="en-US"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 </a:t>
            </a:r>
            <a:r>
              <a:rPr lang="en-US" sz="1800">
                <a:solidFill>
                  <a:schemeClr val="bg1"/>
                </a:solidFill>
                <a:latin typeface="Segoe UI" panose="020B0502040204020203" pitchFamily="34" charset="0"/>
                <a:cs typeface="Segoe UI" panose="020B0502040204020203" pitchFamily="34" charset="0"/>
              </a:rPr>
              <a:t>(</a:t>
            </a:r>
            <a:r>
              <a:rPr lang="en-US" sz="1800">
                <a:solidFill>
                  <a:schemeClr val="bg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aka.ms/</a:t>
            </a:r>
            <a:r>
              <a:rPr lang="en-US" sz="1800" err="1">
                <a:solidFill>
                  <a:schemeClr val="bg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aitour</a:t>
            </a:r>
            <a:r>
              <a:rPr lang="en-US" sz="1800">
                <a:solidFill>
                  <a:schemeClr val="bg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/search-relevance</a:t>
            </a:r>
            <a:r>
              <a:rPr lang="en-US" sz="1800">
                <a:solidFill>
                  <a:schemeClr val="bg1"/>
                </a:solidFill>
                <a:latin typeface="Segoe UI" panose="020B0502040204020203" pitchFamily="34" charset="0"/>
                <a:cs typeface="Segoe UI" panose="020B0502040204020203" pitchFamily="34" charset="0"/>
              </a:rPr>
              <a:t>) </a:t>
            </a:r>
            <a:r>
              <a:rPr kumimoji="0" lang="en-US" sz="1800" b="0" i="0" u="none" strike="noStrike" kern="1200" cap="none" spc="0" normalizeH="0" baseline="0" noProof="0">
                <a:ln>
                  <a:noFill/>
                </a:ln>
                <a:solidFill>
                  <a:schemeClr val="bg1"/>
                </a:solidFill>
                <a:effectLst/>
                <a:uLnTx/>
                <a:uFillTx/>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34137649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8ACB35D-6234-0B8A-E356-3074C0F7F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D2159-1A47-0858-F54B-BC8C620C3DFB}"/>
              </a:ext>
            </a:extLst>
          </p:cNvPr>
          <p:cNvSpPr>
            <a:spLocks noGrp="1"/>
          </p:cNvSpPr>
          <p:nvPr>
            <p:ph type="title"/>
          </p:nvPr>
        </p:nvSpPr>
        <p:spPr>
          <a:xfrm>
            <a:off x="588263" y="457200"/>
            <a:ext cx="11018520" cy="553998"/>
          </a:xfrm>
        </p:spPr>
        <p:txBody>
          <a:bodyPr/>
          <a:lstStyle/>
          <a:p>
            <a:r>
              <a:rPr lang="en-US">
                <a:cs typeface="Segoe UI"/>
              </a:rPr>
              <a:t>Optimal relevance: Hybrid search, Semantic ranker</a:t>
            </a:r>
          </a:p>
        </p:txBody>
      </p:sp>
      <p:sp>
        <p:nvSpPr>
          <p:cNvPr id="36" name="Rectangle: Rounded Corners 7">
            <a:extLst>
              <a:ext uri="{FF2B5EF4-FFF2-40B4-BE49-F238E27FC236}">
                <a16:creationId xmlns:a16="http://schemas.microsoft.com/office/drawing/2014/main" id="{962C76DC-B41C-54E1-05F4-587A4DB11068}"/>
              </a:ext>
            </a:extLst>
          </p:cNvPr>
          <p:cNvSpPr/>
          <p:nvPr/>
        </p:nvSpPr>
        <p:spPr>
          <a:xfrm>
            <a:off x="5864085" y="6306760"/>
            <a:ext cx="5966525"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R="0" lvl="0" algn="l" defTabSz="914367" rtl="0" eaLnBrk="1" fontAlgn="auto" latinLnBrk="0" hangingPunct="1">
              <a:lnSpc>
                <a:spcPct val="100000"/>
              </a:lnSpc>
              <a:spcBef>
                <a:spcPts val="0"/>
              </a:spcBef>
              <a:spcAft>
                <a:spcPts val="0"/>
              </a:spcAft>
              <a:buClrTx/>
              <a:buSzTx/>
              <a:buFontTx/>
              <a:buNone/>
              <a:tabLst>
                <a:tab pos="2570163" algn="l"/>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Compare text, vector, hybrid, </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reranker</a:t>
            </a: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aitour</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/search-relevance</a:t>
            </a:r>
            <a:r>
              <a:rPr kumimoji="0" lang="en-US" sz="1200" b="0" i="0" u="none" strike="noStrike" kern="1200" cap="none" spc="0" normalizeH="0" baseline="0" noProof="0">
                <a:ln>
                  <a:noFill/>
                </a:ln>
                <a:solidFill>
                  <a:schemeClr val="bg1"/>
                </a:solidFill>
                <a:effectLst/>
                <a:uLnTx/>
                <a:uFillTx/>
                <a:latin typeface="+mj-lt"/>
                <a:ea typeface="+mn-ea"/>
                <a:cs typeface="+mn-cs"/>
              </a:rPr>
              <a:t>)</a:t>
            </a:r>
          </a:p>
        </p:txBody>
      </p:sp>
      <p:grpSp>
        <p:nvGrpSpPr>
          <p:cNvPr id="61" name="Group 60">
            <a:extLst>
              <a:ext uri="{FF2B5EF4-FFF2-40B4-BE49-F238E27FC236}">
                <a16:creationId xmlns:a16="http://schemas.microsoft.com/office/drawing/2014/main" id="{E95898D9-1A9E-99D3-BF44-49B65A404625}"/>
              </a:ext>
            </a:extLst>
          </p:cNvPr>
          <p:cNvGrpSpPr/>
          <p:nvPr/>
        </p:nvGrpSpPr>
        <p:grpSpPr>
          <a:xfrm>
            <a:off x="8376890" y="2868136"/>
            <a:ext cx="3587717" cy="923883"/>
            <a:chOff x="8376890" y="2868136"/>
            <a:chExt cx="3587717" cy="923883"/>
          </a:xfrm>
        </p:grpSpPr>
        <p:sp>
          <p:nvSpPr>
            <p:cNvPr id="19" name="Rectangle: Rounded Corners 8">
              <a:extLst>
                <a:ext uri="{FF2B5EF4-FFF2-40B4-BE49-F238E27FC236}">
                  <a16:creationId xmlns:a16="http://schemas.microsoft.com/office/drawing/2014/main" id="{60994124-5982-18BF-CACE-8EE175F3A666}"/>
                </a:ext>
                <a:ext uri="{C183D7F6-B498-43B3-948B-1728B52AA6E4}">
                  <adec:decorative xmlns:adec="http://schemas.microsoft.com/office/drawing/2017/decorative" val="1"/>
                </a:ext>
              </a:extLst>
            </p:cNvPr>
            <p:cNvSpPr/>
            <p:nvPr/>
          </p:nvSpPr>
          <p:spPr>
            <a:xfrm>
              <a:off x="9473483"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 model</a:t>
              </a:r>
            </a:p>
          </p:txBody>
        </p:sp>
        <p:cxnSp>
          <p:nvCxnSpPr>
            <p:cNvPr id="5" name="Straight Arrow Connector 4">
              <a:extLst>
                <a:ext uri="{FF2B5EF4-FFF2-40B4-BE49-F238E27FC236}">
                  <a16:creationId xmlns:a16="http://schemas.microsoft.com/office/drawing/2014/main" id="{6A4F2907-0C66-84E0-D9BC-AF0EF2D2D429}"/>
                </a:ext>
                <a:ext uri="{C183D7F6-B498-43B3-948B-1728B52AA6E4}">
                  <adec:decorative xmlns:adec="http://schemas.microsoft.com/office/drawing/2017/decorative" val="1"/>
                </a:ext>
              </a:extLst>
            </p:cNvPr>
            <p:cNvCxnSpPr>
              <a:cxnSpLocks/>
              <a:stCxn id="18" idx="3"/>
              <a:endCxn id="19" idx="1"/>
            </p:cNvCxnSpPr>
            <p:nvPr/>
          </p:nvCxnSpPr>
          <p:spPr>
            <a:xfrm>
              <a:off x="8376890" y="3330078"/>
              <a:ext cx="1096593" cy="0"/>
            </a:xfrm>
            <a:prstGeom prst="straightConnector1">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AFEA3F0-FB7F-FBF6-A9F8-56F1B0CC495E}"/>
              </a:ext>
            </a:extLst>
          </p:cNvPr>
          <p:cNvGrpSpPr/>
          <p:nvPr/>
        </p:nvGrpSpPr>
        <p:grpSpPr>
          <a:xfrm>
            <a:off x="3928829" y="2243927"/>
            <a:ext cx="4448061" cy="2274417"/>
            <a:chOff x="3928829" y="2243927"/>
            <a:chExt cx="4448061" cy="2274417"/>
          </a:xfrm>
        </p:grpSpPr>
        <p:sp>
          <p:nvSpPr>
            <p:cNvPr id="18" name="Rectangle: Rounded Corners 7">
              <a:extLst>
                <a:ext uri="{FF2B5EF4-FFF2-40B4-BE49-F238E27FC236}">
                  <a16:creationId xmlns:a16="http://schemas.microsoft.com/office/drawing/2014/main" id="{C3FB6047-84B5-6850-FA86-E78CA23C5CA7}"/>
                </a:ext>
                <a:ext uri="{C183D7F6-B498-43B3-948B-1728B52AA6E4}">
                  <adec:decorative xmlns:adec="http://schemas.microsoft.com/office/drawing/2017/decorative" val="1"/>
                </a:ext>
              </a:extLst>
            </p:cNvPr>
            <p:cNvSpPr/>
            <p:nvPr/>
          </p:nvSpPr>
          <p:spPr>
            <a:xfrm>
              <a:off x="5885766"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cxnSp>
          <p:nvCxnSpPr>
            <p:cNvPr id="6" name="Connector: Elbow 22">
              <a:extLst>
                <a:ext uri="{FF2B5EF4-FFF2-40B4-BE49-F238E27FC236}">
                  <a16:creationId xmlns:a16="http://schemas.microsoft.com/office/drawing/2014/main" id="{F6CCD6A2-97DA-166E-FB07-1F05163FB57F}"/>
                </a:ext>
                <a:ext uri="{C183D7F6-B498-43B3-948B-1728B52AA6E4}">
                  <adec:decorative xmlns:adec="http://schemas.microsoft.com/office/drawing/2017/decorative" val="1"/>
                </a:ext>
              </a:extLst>
            </p:cNvPr>
            <p:cNvCxnSpPr>
              <a:cxnSpLocks/>
              <a:stCxn id="15" idx="4"/>
              <a:endCxn id="18" idx="1"/>
            </p:cNvCxnSpPr>
            <p:nvPr/>
          </p:nvCxnSpPr>
          <p:spPr>
            <a:xfrm flipV="1">
              <a:off x="3936921" y="3330078"/>
              <a:ext cx="1948845" cy="1188266"/>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 name="Connector: Elbow 23">
              <a:extLst>
                <a:ext uri="{FF2B5EF4-FFF2-40B4-BE49-F238E27FC236}">
                  <a16:creationId xmlns:a16="http://schemas.microsoft.com/office/drawing/2014/main" id="{696716E6-36E6-BCFE-B20B-A2DC0E1FDD72}"/>
                </a:ext>
                <a:ext uri="{C183D7F6-B498-43B3-948B-1728B52AA6E4}">
                  <adec:decorative xmlns:adec="http://schemas.microsoft.com/office/drawing/2017/decorative" val="1"/>
                </a:ext>
              </a:extLst>
            </p:cNvPr>
            <p:cNvCxnSpPr>
              <a:cxnSpLocks/>
              <a:stCxn id="17" idx="4"/>
              <a:endCxn id="18" idx="1"/>
            </p:cNvCxnSpPr>
            <p:nvPr/>
          </p:nvCxnSpPr>
          <p:spPr>
            <a:xfrm>
              <a:off x="3928829" y="2243927"/>
              <a:ext cx="1956937" cy="1086151"/>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aphicFrame>
        <p:nvGraphicFramePr>
          <p:cNvPr id="3" name="Table 2">
            <a:extLst>
              <a:ext uri="{FF2B5EF4-FFF2-40B4-BE49-F238E27FC236}">
                <a16:creationId xmlns:a16="http://schemas.microsoft.com/office/drawing/2014/main" id="{3F4386A3-E62A-CA6C-C472-6DE6F1F9EB3C}"/>
              </a:ext>
            </a:extLst>
          </p:cNvPr>
          <p:cNvGraphicFramePr>
            <a:graphicFrameLocks noGrp="1"/>
          </p:cNvGraphicFramePr>
          <p:nvPr>
            <p:extLst>
              <p:ext uri="{D42A27DB-BD31-4B8C-83A1-F6EECF244321}">
                <p14:modId xmlns:p14="http://schemas.microsoft.com/office/powerpoint/2010/main" val="1532456312"/>
              </p:ext>
            </p:extLst>
          </p:nvPr>
        </p:nvGraphicFramePr>
        <p:xfrm>
          <a:off x="1657338" y="2831668"/>
          <a:ext cx="2587337" cy="64008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Bahamas</a:t>
                      </a:r>
                    </a:p>
                  </a:txBody>
                  <a:tcPr/>
                </a:tc>
                <a:extLst>
                  <a:ext uri="{0D108BD9-81ED-4DB2-BD59-A6C34878D82A}">
                    <a16:rowId xmlns:a16="http://schemas.microsoft.com/office/drawing/2014/main" val="4216800493"/>
                  </a:ext>
                </a:extLst>
              </a:tr>
            </a:tbl>
          </a:graphicData>
        </a:graphic>
      </p:graphicFrame>
      <p:graphicFrame>
        <p:nvGraphicFramePr>
          <p:cNvPr id="10" name="Table 9">
            <a:extLst>
              <a:ext uri="{FF2B5EF4-FFF2-40B4-BE49-F238E27FC236}">
                <a16:creationId xmlns:a16="http://schemas.microsoft.com/office/drawing/2014/main" id="{E1ABC343-2D12-1B07-BA44-7A0D3B0784F3}"/>
              </a:ext>
            </a:extLst>
          </p:cNvPr>
          <p:cNvGraphicFramePr>
            <a:graphicFrameLocks noGrp="1"/>
          </p:cNvGraphicFramePr>
          <p:nvPr>
            <p:extLst>
              <p:ext uri="{D42A27DB-BD31-4B8C-83A1-F6EECF244321}">
                <p14:modId xmlns:p14="http://schemas.microsoft.com/office/powerpoint/2010/main" val="872716694"/>
              </p:ext>
            </p:extLst>
          </p:nvPr>
        </p:nvGraphicFramePr>
        <p:xfrm>
          <a:off x="1657338" y="5072176"/>
          <a:ext cx="2587337" cy="128016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the Carribean</a:t>
                      </a:r>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3" name="Table 12">
            <a:extLst>
              <a:ext uri="{FF2B5EF4-FFF2-40B4-BE49-F238E27FC236}">
                <a16:creationId xmlns:a16="http://schemas.microsoft.com/office/drawing/2014/main" id="{02B94CFD-43B5-BF7C-A333-6C0498D132C5}"/>
              </a:ext>
            </a:extLst>
          </p:cNvPr>
          <p:cNvGraphicFramePr>
            <a:graphicFrameLocks noGrp="1"/>
          </p:cNvGraphicFramePr>
          <p:nvPr>
            <p:extLst>
              <p:ext uri="{D42A27DB-BD31-4B8C-83A1-F6EECF244321}">
                <p14:modId xmlns:p14="http://schemas.microsoft.com/office/powerpoint/2010/main" val="2963778879"/>
              </p:ext>
            </p:extLst>
          </p:nvPr>
        </p:nvGraphicFramePr>
        <p:xfrm>
          <a:off x="5934660" y="3900743"/>
          <a:ext cx="2442230" cy="1920240"/>
        </p:xfrm>
        <a:graphic>
          <a:graphicData uri="http://schemas.openxmlformats.org/drawingml/2006/table">
            <a:tbl>
              <a:tblPr bandRow="1">
                <a:tableStyleId>{5C22544A-7EE6-4342-B048-85BDC9FD1C3A}</a:tableStyleId>
              </a:tblPr>
              <a:tblGrid>
                <a:gridCol w="386469">
                  <a:extLst>
                    <a:ext uri="{9D8B030D-6E8A-4147-A177-3AD203B41FA5}">
                      <a16:colId xmlns:a16="http://schemas.microsoft.com/office/drawing/2014/main" val="461969700"/>
                    </a:ext>
                  </a:extLst>
                </a:gridCol>
                <a:gridCol w="2055761">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the Carribean</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Bahamas</a:t>
                      </a:r>
                      <a:endParaRPr lang="en-US"/>
                    </a:p>
                  </a:txBody>
                  <a:tcPr/>
                </a:tc>
                <a:extLst>
                  <a:ext uri="{0D108BD9-81ED-4DB2-BD59-A6C34878D82A}">
                    <a16:rowId xmlns:a16="http://schemas.microsoft.com/office/drawing/2014/main" val="1956623344"/>
                  </a:ext>
                </a:extLst>
              </a:tr>
              <a:tr h="305170">
                <a:tc>
                  <a:txBody>
                    <a:bodyPr/>
                    <a:lstStyle/>
                    <a:p>
                      <a:pPr lvl="0">
                        <a:buNone/>
                      </a:pPr>
                      <a:r>
                        <a:rPr lang="en-US"/>
                        <a:t>3</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4" name="Table 13">
            <a:extLst>
              <a:ext uri="{FF2B5EF4-FFF2-40B4-BE49-F238E27FC236}">
                <a16:creationId xmlns:a16="http://schemas.microsoft.com/office/drawing/2014/main" id="{4AFB2F8F-1FCA-E01B-94C2-895BE90D0202}"/>
              </a:ext>
            </a:extLst>
          </p:cNvPr>
          <p:cNvGraphicFramePr>
            <a:graphicFrameLocks noGrp="1"/>
          </p:cNvGraphicFramePr>
          <p:nvPr>
            <p:extLst>
              <p:ext uri="{D42A27DB-BD31-4B8C-83A1-F6EECF244321}">
                <p14:modId xmlns:p14="http://schemas.microsoft.com/office/powerpoint/2010/main" val="1308212886"/>
              </p:ext>
            </p:extLst>
          </p:nvPr>
        </p:nvGraphicFramePr>
        <p:xfrm>
          <a:off x="9473484" y="3975739"/>
          <a:ext cx="2491124" cy="1280160"/>
        </p:xfrm>
        <a:graphic>
          <a:graphicData uri="http://schemas.openxmlformats.org/drawingml/2006/table">
            <a:tbl>
              <a:tblPr bandRow="1">
                <a:tableStyleId>{5C22544A-7EE6-4342-B048-85BDC9FD1C3A}</a:tableStyleId>
              </a:tblPr>
              <a:tblGrid>
                <a:gridCol w="394207">
                  <a:extLst>
                    <a:ext uri="{9D8B030D-6E8A-4147-A177-3AD203B41FA5}">
                      <a16:colId xmlns:a16="http://schemas.microsoft.com/office/drawing/2014/main" val="461969700"/>
                    </a:ext>
                  </a:extLst>
                </a:gridCol>
                <a:gridCol w="2096917">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Bahamas</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the Carribean</a:t>
                      </a:r>
                      <a:endParaRPr lang="en-US"/>
                    </a:p>
                  </a:txBody>
                  <a:tcPr/>
                </a:tc>
                <a:extLst>
                  <a:ext uri="{0D108BD9-81ED-4DB2-BD59-A6C34878D82A}">
                    <a16:rowId xmlns:a16="http://schemas.microsoft.com/office/drawing/2014/main" val="1956623344"/>
                  </a:ext>
                </a:extLst>
              </a:tr>
            </a:tbl>
          </a:graphicData>
        </a:graphic>
      </p:graphicFrame>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5D8B67D6-6824-A5B9-6CEC-EFDC0B9D4E2C}"/>
                  </a:ext>
                </a:extLst>
              </p14:cNvPr>
              <p14:cNvContentPartPr/>
              <p14:nvPr/>
            </p14:nvContentPartPr>
            <p14:xfrm>
              <a:off x="3757768" y="-357298"/>
              <a:ext cx="11373" cy="11373"/>
            </p14:xfrm>
          </p:contentPart>
        </mc:Choice>
        <mc:Fallback xmlns="">
          <p:pic>
            <p:nvPicPr>
              <p:cNvPr id="21" name="Ink 20">
                <a:extLst>
                  <a:ext uri="{FF2B5EF4-FFF2-40B4-BE49-F238E27FC236}">
                    <a16:creationId xmlns:a16="http://schemas.microsoft.com/office/drawing/2014/main" id="{5D8B67D6-6824-A5B9-6CEC-EFDC0B9D4E2C}"/>
                  </a:ext>
                </a:extLst>
              </p:cNvPr>
              <p:cNvPicPr/>
              <p:nvPr/>
            </p:nvPicPr>
            <p:blipFill>
              <a:blip r:embed="rId6"/>
              <a:stretch>
                <a:fillRect/>
              </a:stretch>
            </p:blipFill>
            <p:spPr>
              <a:xfrm>
                <a:off x="3189118" y="-925948"/>
                <a:ext cx="1137300" cy="1137300"/>
              </a:xfrm>
              <a:prstGeom prst="rect">
                <a:avLst/>
              </a:prstGeom>
            </p:spPr>
          </p:pic>
        </mc:Fallback>
      </mc:AlternateContent>
      <p:sp>
        <p:nvSpPr>
          <p:cNvPr id="25" name="TextBox 24">
            <a:extLst>
              <a:ext uri="{FF2B5EF4-FFF2-40B4-BE49-F238E27FC236}">
                <a16:creationId xmlns:a16="http://schemas.microsoft.com/office/drawing/2014/main" id="{F8759295-025E-3D72-7FC2-40D7AD877BB0}"/>
              </a:ext>
            </a:extLst>
          </p:cNvPr>
          <p:cNvSpPr txBox="1"/>
          <p:nvPr/>
        </p:nvSpPr>
        <p:spPr>
          <a:xfrm>
            <a:off x="588457" y="1266456"/>
            <a:ext cx="1058883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Question: "What underwater activities can I do in the Bahamas?"</a:t>
            </a:r>
          </a:p>
        </p:txBody>
      </p:sp>
      <p:cxnSp>
        <p:nvCxnSpPr>
          <p:cNvPr id="20" name="Connector: Curved 19">
            <a:extLst>
              <a:ext uri="{FF2B5EF4-FFF2-40B4-BE49-F238E27FC236}">
                <a16:creationId xmlns:a16="http://schemas.microsoft.com/office/drawing/2014/main" id="{51BFDBA1-C6D1-62EC-74A0-9FEE35745678}"/>
              </a:ext>
            </a:extLst>
          </p:cNvPr>
          <p:cNvCxnSpPr>
            <a:cxnSpLocks/>
          </p:cNvCxnSpPr>
          <p:nvPr/>
        </p:nvCxnSpPr>
        <p:spPr>
          <a:xfrm flipV="1">
            <a:off x="4239684" y="4238590"/>
            <a:ext cx="1698842" cy="1086151"/>
          </a:xfrm>
          <a:prstGeom prst="curvedConnector3">
            <a:avLst/>
          </a:prstGeom>
          <a:ln w="5715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AE1FC49-5100-C700-A4CC-2787523335F9}"/>
              </a:ext>
            </a:extLst>
          </p:cNvPr>
          <p:cNvCxnSpPr>
            <a:cxnSpLocks/>
            <a:stCxn id="3" idx="3"/>
            <a:endCxn id="13" idx="1"/>
          </p:cNvCxnSpPr>
          <p:nvPr/>
        </p:nvCxnSpPr>
        <p:spPr>
          <a:xfrm>
            <a:off x="4244675" y="3151708"/>
            <a:ext cx="1689985" cy="1709155"/>
          </a:xfrm>
          <a:prstGeom prst="curvedConnector3">
            <a:avLst>
              <a:gd name="adj1" fmla="val 50000"/>
            </a:avLst>
          </a:prstGeom>
          <a:ln w="57150">
            <a:solidFill>
              <a:schemeClr val="accent2"/>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A2CAC83C-DE2E-1749-A429-32400A285F24}"/>
              </a:ext>
            </a:extLst>
          </p:cNvPr>
          <p:cNvCxnSpPr>
            <a:cxnSpLocks/>
          </p:cNvCxnSpPr>
          <p:nvPr/>
        </p:nvCxnSpPr>
        <p:spPr>
          <a:xfrm flipV="1">
            <a:off x="4239684" y="5462124"/>
            <a:ext cx="1694976" cy="539000"/>
          </a:xfrm>
          <a:prstGeom prst="curvedConnector3">
            <a:avLst/>
          </a:prstGeom>
          <a:ln w="57150">
            <a:solidFill>
              <a:srgbClr val="C03BC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2">
            <a:extLst>
              <a:ext uri="{FF2B5EF4-FFF2-40B4-BE49-F238E27FC236}">
                <a16:creationId xmlns:a16="http://schemas.microsoft.com/office/drawing/2014/main" id="{91314671-B9A4-6864-4191-E5B247A627DB}"/>
              </a:ext>
            </a:extLst>
          </p:cNvPr>
          <p:cNvCxnSpPr>
            <a:cxnSpLocks/>
            <a:stCxn id="13" idx="3"/>
          </p:cNvCxnSpPr>
          <p:nvPr/>
        </p:nvCxnSpPr>
        <p:spPr>
          <a:xfrm flipV="1">
            <a:off x="8376890" y="4304963"/>
            <a:ext cx="1096593" cy="555900"/>
          </a:xfrm>
          <a:prstGeom prst="curvedConnector3">
            <a:avLst/>
          </a:prstGeom>
          <a:ln w="57150">
            <a:solidFill>
              <a:schemeClr val="accent2"/>
            </a:solidFill>
            <a:prstDash val="solid"/>
            <a:headEnd type="none" w="lg" len="med"/>
            <a:tailEnd type="triangle"/>
          </a:ln>
          <a:effectLst>
            <a:glow rad="12700">
              <a:schemeClr val="bg1"/>
            </a:glow>
          </a:effectLst>
        </p:spPr>
        <p:style>
          <a:lnRef idx="1">
            <a:schemeClr val="accent1"/>
          </a:lnRef>
          <a:fillRef idx="0">
            <a:schemeClr val="accent1"/>
          </a:fillRef>
          <a:effectRef idx="0">
            <a:schemeClr val="accent1"/>
          </a:effectRef>
          <a:fontRef idx="minor">
            <a:schemeClr val="tx1"/>
          </a:fontRef>
        </p:style>
      </p:cxnSp>
      <p:cxnSp>
        <p:nvCxnSpPr>
          <p:cNvPr id="22" name="Connector: Curved 19">
            <a:extLst>
              <a:ext uri="{FF2B5EF4-FFF2-40B4-BE49-F238E27FC236}">
                <a16:creationId xmlns:a16="http://schemas.microsoft.com/office/drawing/2014/main" id="{1F3A853C-C0D6-1B2A-58A5-764FE89B6E08}"/>
              </a:ext>
            </a:extLst>
          </p:cNvPr>
          <p:cNvCxnSpPr>
            <a:cxnSpLocks/>
          </p:cNvCxnSpPr>
          <p:nvPr/>
        </p:nvCxnSpPr>
        <p:spPr>
          <a:xfrm>
            <a:off x="8373024" y="4195377"/>
            <a:ext cx="1100459" cy="784908"/>
          </a:xfrm>
          <a:prstGeom prst="curvedConnector3">
            <a:avLst/>
          </a:prstGeom>
          <a:ln w="57150">
            <a:solidFill>
              <a:schemeClr val="accent1"/>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65F9E9B9-AC3D-DC7B-31E0-91467542D078}"/>
              </a:ext>
            </a:extLst>
          </p:cNvPr>
          <p:cNvGrpSpPr/>
          <p:nvPr/>
        </p:nvGrpSpPr>
        <p:grpSpPr>
          <a:xfrm>
            <a:off x="429104" y="1781985"/>
            <a:ext cx="3507817" cy="3198300"/>
            <a:chOff x="429104" y="1781985"/>
            <a:chExt cx="3507817" cy="3198300"/>
          </a:xfrm>
        </p:grpSpPr>
        <p:sp>
          <p:nvSpPr>
            <p:cNvPr id="15" name="Flowchart: Magnetic Disk 4">
              <a:extLst>
                <a:ext uri="{FF2B5EF4-FFF2-40B4-BE49-F238E27FC236}">
                  <a16:creationId xmlns:a16="http://schemas.microsoft.com/office/drawing/2014/main" id="{828D8AD5-B105-96D3-1579-AE9C801DFF25}"/>
                </a:ext>
                <a:ext uri="{C183D7F6-B498-43B3-948B-1728B52AA6E4}">
                  <adec:decorative xmlns:adec="http://schemas.microsoft.com/office/drawing/2017/decorative" val="1"/>
                </a:ext>
              </a:extLst>
            </p:cNvPr>
            <p:cNvSpPr/>
            <p:nvPr/>
          </p:nvSpPr>
          <p:spPr>
            <a:xfrm>
              <a:off x="1888665" y="4056402"/>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 results</a:t>
              </a:r>
            </a:p>
          </p:txBody>
        </p:sp>
        <p:sp>
          <p:nvSpPr>
            <p:cNvPr id="17" name="Flowchart: Magnetic Disk 5">
              <a:extLst>
                <a:ext uri="{FF2B5EF4-FFF2-40B4-BE49-F238E27FC236}">
                  <a16:creationId xmlns:a16="http://schemas.microsoft.com/office/drawing/2014/main" id="{B85E29AB-1C94-26FA-A31F-21DDA255C770}"/>
                </a:ext>
                <a:ext uri="{C183D7F6-B498-43B3-948B-1728B52AA6E4}">
                  <adec:decorative xmlns:adec="http://schemas.microsoft.com/office/drawing/2017/decorative" val="1"/>
                </a:ext>
              </a:extLst>
            </p:cNvPr>
            <p:cNvSpPr/>
            <p:nvPr/>
          </p:nvSpPr>
          <p:spPr>
            <a:xfrm>
              <a:off x="1880573" y="1781985"/>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 results</a:t>
              </a:r>
            </a:p>
          </p:txBody>
        </p:sp>
        <p:cxnSp>
          <p:nvCxnSpPr>
            <p:cNvPr id="7" name="Connector: Elbow 6">
              <a:extLst>
                <a:ext uri="{FF2B5EF4-FFF2-40B4-BE49-F238E27FC236}">
                  <a16:creationId xmlns:a16="http://schemas.microsoft.com/office/drawing/2014/main" id="{DA4E2305-AA02-36D7-D5AA-8F232527E339}"/>
                </a:ext>
              </a:extLst>
            </p:cNvPr>
            <p:cNvCxnSpPr>
              <a:cxnSpLocks/>
              <a:endCxn id="17" idx="2"/>
            </p:cNvCxnSpPr>
            <p:nvPr/>
          </p:nvCxnSpPr>
          <p:spPr>
            <a:xfrm rot="5400000" flipH="1" flipV="1">
              <a:off x="1064529" y="2266103"/>
              <a:ext cx="838220" cy="793868"/>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528F9E3-2BDF-6884-514D-D1346D9B49FF}"/>
                </a:ext>
              </a:extLst>
            </p:cNvPr>
            <p:cNvCxnSpPr>
              <a:cxnSpLocks/>
              <a:endCxn id="15" idx="2"/>
            </p:cNvCxnSpPr>
            <p:nvPr/>
          </p:nvCxnSpPr>
          <p:spPr>
            <a:xfrm rot="16200000" flipH="1">
              <a:off x="1023647" y="3653326"/>
              <a:ext cx="974256" cy="755780"/>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16" name="Graphic 15" descr="Badge Question Mark with solid fill">
              <a:extLst>
                <a:ext uri="{FF2B5EF4-FFF2-40B4-BE49-F238E27FC236}">
                  <a16:creationId xmlns:a16="http://schemas.microsoft.com/office/drawing/2014/main" id="{FB91C214-6BB8-98DE-ED02-652EE48B9BC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104" y="2922203"/>
              <a:ext cx="914400" cy="914400"/>
            </a:xfrm>
            <a:prstGeom prst="rect">
              <a:avLst/>
            </a:prstGeom>
          </p:spPr>
        </p:pic>
      </p:grpSp>
    </p:spTree>
    <p:extLst>
      <p:ext uri="{BB962C8B-B14F-4D97-AF65-F5344CB8AC3E}">
        <p14:creationId xmlns:p14="http://schemas.microsoft.com/office/powerpoint/2010/main" val="744665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74F4E3-1F1E-C71E-1959-65B12773495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573B542-5109-0288-886F-659543420755}"/>
              </a:ext>
            </a:extLst>
          </p:cNvPr>
          <p:cNvSpPr>
            <a:spLocks noGrp="1"/>
          </p:cNvSpPr>
          <p:nvPr>
            <p:ph type="title"/>
          </p:nvPr>
        </p:nvSpPr>
        <p:spPr/>
        <p:txBody>
          <a:bodyPr/>
          <a:lstStyle/>
          <a:p>
            <a:r>
              <a:rPr lang="en-US"/>
              <a:t>Avoiding noise: Using minimum score thresholds</a:t>
            </a:r>
          </a:p>
        </p:txBody>
      </p:sp>
      <p:sp>
        <p:nvSpPr>
          <p:cNvPr id="22" name="Text Placeholder 4">
            <a:extLst>
              <a:ext uri="{FF2B5EF4-FFF2-40B4-BE49-F238E27FC236}">
                <a16:creationId xmlns:a16="http://schemas.microsoft.com/office/drawing/2014/main" id="{9C08938B-F842-47CB-E443-8DEA90BF09EC}"/>
              </a:ext>
            </a:extLst>
          </p:cNvPr>
          <p:cNvSpPr txBox="1">
            <a:spLocks/>
          </p:cNvSpPr>
          <p:nvPr/>
        </p:nvSpPr>
        <p:spPr>
          <a:xfrm>
            <a:off x="588263" y="1019905"/>
            <a:ext cx="9833045"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sz="2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Semantic ranker scores range from 0-4: </a:t>
            </a:r>
          </a:p>
        </p:txBody>
      </p:sp>
      <p:cxnSp>
        <p:nvCxnSpPr>
          <p:cNvPr id="6" name="Straight Connector 5">
            <a:extLst>
              <a:ext uri="{FF2B5EF4-FFF2-40B4-BE49-F238E27FC236}">
                <a16:creationId xmlns:a16="http://schemas.microsoft.com/office/drawing/2014/main" id="{89E4F24F-390D-15C3-A085-17CD71E74C0E}"/>
              </a:ext>
              <a:ext uri="{C183D7F6-B498-43B3-948B-1728B52AA6E4}">
                <adec:decorative xmlns:adec="http://schemas.microsoft.com/office/drawing/2017/decorative" val="1"/>
              </a:ext>
            </a:extLst>
          </p:cNvPr>
          <p:cNvCxnSpPr>
            <a:cxnSpLocks/>
          </p:cNvCxnSpPr>
          <p:nvPr/>
        </p:nvCxnSpPr>
        <p:spPr>
          <a:xfrm>
            <a:off x="586740" y="2197628"/>
            <a:ext cx="11018520" cy="0"/>
          </a:xfrm>
          <a:prstGeom prst="line">
            <a:avLst/>
          </a:prstGeom>
          <a:solidFill>
            <a:schemeClr val="bg1"/>
          </a:solidFill>
          <a:ln w="12700" cap="rnd">
            <a:solidFill>
              <a:srgbClr val="D9D9D6"/>
            </a:solidFill>
            <a:headEnd type="oval" w="lg" len="lg"/>
            <a:tailEnd type="oval" w="lg" len="lg"/>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E8EC5A5E-0B25-C7DF-1317-CC7EDAFB8C75}"/>
              </a:ext>
              <a:ext uri="{C183D7F6-B498-43B3-948B-1728B52AA6E4}">
                <adec:decorative xmlns:adec="http://schemas.microsoft.com/office/drawing/2017/decorative" val="1"/>
              </a:ext>
            </a:extLst>
          </p:cNvPr>
          <p:cNvCxnSpPr>
            <a:cxnSpLocks/>
          </p:cNvCxnSpPr>
          <p:nvPr/>
        </p:nvCxnSpPr>
        <p:spPr>
          <a:xfrm>
            <a:off x="1488027"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0A3A52EE-9BD3-4E06-286D-360266D5D9A4}"/>
              </a:ext>
              <a:ext uri="{C183D7F6-B498-43B3-948B-1728B52AA6E4}">
                <adec:decorative xmlns:adec="http://schemas.microsoft.com/office/drawing/2017/decorative" val="1"/>
              </a:ext>
            </a:extLst>
          </p:cNvPr>
          <p:cNvCxnSpPr>
            <a:cxnSpLocks/>
          </p:cNvCxnSpPr>
          <p:nvPr/>
        </p:nvCxnSpPr>
        <p:spPr>
          <a:xfrm>
            <a:off x="3780500"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03F246EE-F7FE-D289-E508-15B3FDAD632C}"/>
              </a:ext>
              <a:ext uri="{C183D7F6-B498-43B3-948B-1728B52AA6E4}">
                <adec:decorative xmlns:adec="http://schemas.microsoft.com/office/drawing/2017/decorative" val="1"/>
              </a:ext>
            </a:extLst>
          </p:cNvPr>
          <p:cNvCxnSpPr>
            <a:cxnSpLocks/>
          </p:cNvCxnSpPr>
          <p:nvPr/>
        </p:nvCxnSpPr>
        <p:spPr>
          <a:xfrm>
            <a:off x="6081296"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6CB2F792-E155-8EE9-0FE6-46A5F5DB4562}"/>
              </a:ext>
              <a:ext uri="{C183D7F6-B498-43B3-948B-1728B52AA6E4}">
                <adec:decorative xmlns:adec="http://schemas.microsoft.com/office/drawing/2017/decorative" val="1"/>
              </a:ext>
            </a:extLst>
          </p:cNvPr>
          <p:cNvCxnSpPr>
            <a:cxnSpLocks/>
          </p:cNvCxnSpPr>
          <p:nvPr/>
        </p:nvCxnSpPr>
        <p:spPr>
          <a:xfrm>
            <a:off x="8319948"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3101740E-C884-1367-33D0-C2E0DE2E5580}"/>
              </a:ext>
              <a:ext uri="{C183D7F6-B498-43B3-948B-1728B52AA6E4}">
                <adec:decorative xmlns:adec="http://schemas.microsoft.com/office/drawing/2017/decorative" val="1"/>
              </a:ext>
            </a:extLst>
          </p:cNvPr>
          <p:cNvCxnSpPr>
            <a:cxnSpLocks/>
          </p:cNvCxnSpPr>
          <p:nvPr/>
        </p:nvCxnSpPr>
        <p:spPr>
          <a:xfrm>
            <a:off x="10703973"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sp>
        <p:nvSpPr>
          <p:cNvPr id="8" name="TextBox 7">
            <a:extLst>
              <a:ext uri="{FF2B5EF4-FFF2-40B4-BE49-F238E27FC236}">
                <a16:creationId xmlns:a16="http://schemas.microsoft.com/office/drawing/2014/main" id="{C8E9F4D6-ED27-152B-CD1D-5C15CDAD1A88}"/>
              </a:ext>
            </a:extLst>
          </p:cNvPr>
          <p:cNvSpPr txBox="1"/>
          <p:nvPr/>
        </p:nvSpPr>
        <p:spPr>
          <a:xfrm>
            <a:off x="1249810" y="2542258"/>
            <a:ext cx="472736" cy="400110"/>
          </a:xfrm>
          <a:prstGeom prst="rect">
            <a:avLst/>
          </a:prstGeom>
          <a:noFill/>
        </p:spPr>
        <p:txBody>
          <a:bodyPr wrap="square">
            <a:spAutoFit/>
          </a:bodyPr>
          <a:lstStyle/>
          <a:p>
            <a:pPr algn="ctr"/>
            <a:r>
              <a:rPr lang="en-US" sz="2000">
                <a:solidFill>
                  <a:schemeClr val="tx1"/>
                </a:solidFill>
                <a:latin typeface="+mj-lt"/>
              </a:rPr>
              <a:t>0</a:t>
            </a:r>
          </a:p>
        </p:txBody>
      </p:sp>
      <p:sp>
        <p:nvSpPr>
          <p:cNvPr id="20" name="TextBox 19">
            <a:extLst>
              <a:ext uri="{FF2B5EF4-FFF2-40B4-BE49-F238E27FC236}">
                <a16:creationId xmlns:a16="http://schemas.microsoft.com/office/drawing/2014/main" id="{FFA22101-D435-6288-0295-3B0F617C13AA}"/>
              </a:ext>
            </a:extLst>
          </p:cNvPr>
          <p:cNvSpPr txBox="1"/>
          <p:nvPr/>
        </p:nvSpPr>
        <p:spPr>
          <a:xfrm>
            <a:off x="490398" y="3060474"/>
            <a:ext cx="2007276" cy="1277273"/>
          </a:xfrm>
          <a:prstGeom prst="rect">
            <a:avLst/>
          </a:prstGeom>
          <a:noFill/>
        </p:spPr>
        <p:txBody>
          <a:bodyPr wrap="square">
            <a:spAutoFit/>
          </a:bodyPr>
          <a:lstStyle/>
          <a:p>
            <a:pPr algn="ctr"/>
            <a:r>
              <a:rPr lang="en-US" sz="2400">
                <a:latin typeface="+mj-lt"/>
              </a:rPr>
              <a:t>Worst</a:t>
            </a:r>
          </a:p>
          <a:p>
            <a:pPr algn="ctr"/>
            <a:r>
              <a:rPr lang="en-US" sz="2400">
                <a:latin typeface="+mj-lt"/>
              </a:rPr>
              <a:t>Quality</a:t>
            </a:r>
          </a:p>
          <a:p>
            <a:pPr algn="ctr">
              <a:spcBef>
                <a:spcPts val="600"/>
              </a:spcBef>
            </a:pPr>
            <a:r>
              <a:rPr lang="en-US" sz="2400">
                <a:solidFill>
                  <a:schemeClr val="tx1"/>
                </a:solidFill>
                <a:latin typeface="+mj-lt"/>
              </a:rPr>
              <a:t>👎🏼</a:t>
            </a:r>
          </a:p>
        </p:txBody>
      </p:sp>
      <p:sp>
        <p:nvSpPr>
          <p:cNvPr id="10" name="TextBox 9">
            <a:extLst>
              <a:ext uri="{FF2B5EF4-FFF2-40B4-BE49-F238E27FC236}">
                <a16:creationId xmlns:a16="http://schemas.microsoft.com/office/drawing/2014/main" id="{326F28C9-6043-EF45-6DA8-E8BDC2C81E0B}"/>
              </a:ext>
            </a:extLst>
          </p:cNvPr>
          <p:cNvSpPr txBox="1"/>
          <p:nvPr/>
        </p:nvSpPr>
        <p:spPr>
          <a:xfrm>
            <a:off x="3535228" y="2542258"/>
            <a:ext cx="472736" cy="400110"/>
          </a:xfrm>
          <a:prstGeom prst="rect">
            <a:avLst/>
          </a:prstGeom>
          <a:noFill/>
        </p:spPr>
        <p:txBody>
          <a:bodyPr wrap="square">
            <a:spAutoFit/>
          </a:bodyPr>
          <a:lstStyle/>
          <a:p>
            <a:pPr algn="ctr"/>
            <a:r>
              <a:rPr lang="en-US" sz="2000">
                <a:latin typeface="+mj-lt"/>
              </a:rPr>
              <a:t>1</a:t>
            </a:r>
            <a:endParaRPr lang="en-US" sz="2000">
              <a:solidFill>
                <a:schemeClr val="tx1"/>
              </a:solidFill>
              <a:latin typeface="+mj-lt"/>
            </a:endParaRPr>
          </a:p>
        </p:txBody>
      </p:sp>
      <p:sp>
        <p:nvSpPr>
          <p:cNvPr id="11" name="TextBox 10">
            <a:extLst>
              <a:ext uri="{FF2B5EF4-FFF2-40B4-BE49-F238E27FC236}">
                <a16:creationId xmlns:a16="http://schemas.microsoft.com/office/drawing/2014/main" id="{FB92A4A8-5C0A-E3C7-10C7-F8415B6AD403}"/>
              </a:ext>
            </a:extLst>
          </p:cNvPr>
          <p:cNvSpPr txBox="1"/>
          <p:nvPr/>
        </p:nvSpPr>
        <p:spPr>
          <a:xfrm>
            <a:off x="5849705" y="2542258"/>
            <a:ext cx="472736" cy="400110"/>
          </a:xfrm>
          <a:prstGeom prst="rect">
            <a:avLst/>
          </a:prstGeom>
          <a:noFill/>
        </p:spPr>
        <p:txBody>
          <a:bodyPr wrap="square">
            <a:spAutoFit/>
          </a:bodyPr>
          <a:lstStyle/>
          <a:p>
            <a:pPr algn="ctr"/>
            <a:r>
              <a:rPr lang="en-US" sz="2000">
                <a:latin typeface="+mj-lt"/>
              </a:rPr>
              <a:t>2</a:t>
            </a:r>
            <a:endParaRPr lang="en-US" sz="2000">
              <a:solidFill>
                <a:schemeClr val="tx1"/>
              </a:solidFill>
              <a:latin typeface="+mj-lt"/>
            </a:endParaRPr>
          </a:p>
        </p:txBody>
      </p:sp>
      <p:sp>
        <p:nvSpPr>
          <p:cNvPr id="12" name="TextBox 11">
            <a:extLst>
              <a:ext uri="{FF2B5EF4-FFF2-40B4-BE49-F238E27FC236}">
                <a16:creationId xmlns:a16="http://schemas.microsoft.com/office/drawing/2014/main" id="{ABE06C74-6A7D-1DFC-8E01-ADD4B252E7F1}"/>
              </a:ext>
            </a:extLst>
          </p:cNvPr>
          <p:cNvSpPr txBox="1"/>
          <p:nvPr/>
        </p:nvSpPr>
        <p:spPr>
          <a:xfrm>
            <a:off x="8086813" y="2542258"/>
            <a:ext cx="472736" cy="400110"/>
          </a:xfrm>
          <a:prstGeom prst="rect">
            <a:avLst/>
          </a:prstGeom>
          <a:noFill/>
        </p:spPr>
        <p:txBody>
          <a:bodyPr wrap="square">
            <a:spAutoFit/>
          </a:bodyPr>
          <a:lstStyle/>
          <a:p>
            <a:pPr algn="ctr"/>
            <a:r>
              <a:rPr lang="en-US" sz="2000">
                <a:latin typeface="+mj-lt"/>
              </a:rPr>
              <a:t>3</a:t>
            </a:r>
            <a:endParaRPr lang="en-US" sz="2000">
              <a:solidFill>
                <a:schemeClr val="tx1"/>
              </a:solidFill>
              <a:latin typeface="+mj-lt"/>
            </a:endParaRPr>
          </a:p>
        </p:txBody>
      </p:sp>
      <p:sp>
        <p:nvSpPr>
          <p:cNvPr id="9" name="TextBox 8">
            <a:extLst>
              <a:ext uri="{FF2B5EF4-FFF2-40B4-BE49-F238E27FC236}">
                <a16:creationId xmlns:a16="http://schemas.microsoft.com/office/drawing/2014/main" id="{131FE6A6-4CC5-2E0E-066F-08CEE8753479}"/>
              </a:ext>
            </a:extLst>
          </p:cNvPr>
          <p:cNvSpPr txBox="1"/>
          <p:nvPr/>
        </p:nvSpPr>
        <p:spPr>
          <a:xfrm>
            <a:off x="10479349" y="2542258"/>
            <a:ext cx="472736" cy="400110"/>
          </a:xfrm>
          <a:prstGeom prst="rect">
            <a:avLst/>
          </a:prstGeom>
          <a:noFill/>
        </p:spPr>
        <p:txBody>
          <a:bodyPr wrap="square">
            <a:spAutoFit/>
          </a:bodyPr>
          <a:lstStyle/>
          <a:p>
            <a:pPr algn="ctr"/>
            <a:r>
              <a:rPr lang="en-US" sz="2000">
                <a:latin typeface="+mj-lt"/>
              </a:rPr>
              <a:t>4</a:t>
            </a:r>
            <a:endParaRPr lang="en-US" sz="2000">
              <a:solidFill>
                <a:schemeClr val="tx1"/>
              </a:solidFill>
              <a:latin typeface="+mj-lt"/>
            </a:endParaRPr>
          </a:p>
        </p:txBody>
      </p:sp>
      <p:sp>
        <p:nvSpPr>
          <p:cNvPr id="21" name="TextBox 20">
            <a:extLst>
              <a:ext uri="{FF2B5EF4-FFF2-40B4-BE49-F238E27FC236}">
                <a16:creationId xmlns:a16="http://schemas.microsoft.com/office/drawing/2014/main" id="{FD392A09-5508-02EA-E848-D1BFA017E66C}"/>
              </a:ext>
            </a:extLst>
          </p:cNvPr>
          <p:cNvSpPr txBox="1"/>
          <p:nvPr/>
        </p:nvSpPr>
        <p:spPr>
          <a:xfrm>
            <a:off x="9948073" y="3060474"/>
            <a:ext cx="1523818" cy="1277273"/>
          </a:xfrm>
          <a:prstGeom prst="rect">
            <a:avLst/>
          </a:prstGeom>
          <a:noFill/>
        </p:spPr>
        <p:txBody>
          <a:bodyPr wrap="square">
            <a:spAutoFit/>
          </a:bodyPr>
          <a:lstStyle/>
          <a:p>
            <a:pPr algn="ctr"/>
            <a:r>
              <a:rPr lang="en-US" sz="2400">
                <a:latin typeface="+mj-lt"/>
              </a:rPr>
              <a:t>Best</a:t>
            </a:r>
          </a:p>
          <a:p>
            <a:pPr algn="ctr"/>
            <a:r>
              <a:rPr lang="en-US" sz="2400">
                <a:latin typeface="+mj-lt"/>
              </a:rPr>
              <a:t>Quality</a:t>
            </a:r>
          </a:p>
          <a:p>
            <a:pPr algn="ctr">
              <a:spcBef>
                <a:spcPts val="600"/>
              </a:spcBef>
            </a:pPr>
            <a:r>
              <a:rPr lang="en-US" sz="2400">
                <a:latin typeface="+mj-lt"/>
              </a:rPr>
              <a:t>👍🏼</a:t>
            </a:r>
          </a:p>
        </p:txBody>
      </p:sp>
      <p:sp>
        <p:nvSpPr>
          <p:cNvPr id="24" name="TextBox 23">
            <a:extLst>
              <a:ext uri="{FF2B5EF4-FFF2-40B4-BE49-F238E27FC236}">
                <a16:creationId xmlns:a16="http://schemas.microsoft.com/office/drawing/2014/main" id="{D35008F2-D22E-16C7-38B3-8DA9173501BC}"/>
              </a:ext>
            </a:extLst>
          </p:cNvPr>
          <p:cNvSpPr txBox="1"/>
          <p:nvPr/>
        </p:nvSpPr>
        <p:spPr>
          <a:xfrm>
            <a:off x="586740" y="4506586"/>
            <a:ext cx="11018520" cy="1863478"/>
          </a:xfrm>
          <a:prstGeom prst="rect">
            <a:avLst/>
          </a:prstGeom>
          <a:solidFill>
            <a:schemeClr val="bg1">
              <a:lumMod val="95000"/>
            </a:schemeClr>
          </a:solidFill>
        </p:spPr>
        <p:txBody>
          <a:bodyPr wrap="square" lIns="288000" anchor="ctr">
            <a:noAutofit/>
          </a:bodyPr>
          <a:lstStyle/>
          <a:p>
            <a:r>
              <a:rPr lang="en-US" err="1">
                <a:solidFill>
                  <a:srgbClr val="000000"/>
                </a:solidFill>
                <a:effectLst/>
                <a:latin typeface="Menlo" panose="020B0609030804020204" pitchFamily="49" charset="0"/>
              </a:rPr>
              <a:t>qualified_documents</a:t>
            </a:r>
            <a:r>
              <a:rPr lang="en-US">
                <a:solidFill>
                  <a:srgbClr val="000000"/>
                </a:solidFill>
                <a:effectLst/>
                <a:latin typeface="Menlo" panose="020B0609030804020204" pitchFamily="49" charset="0"/>
              </a:rPr>
              <a:t> = [</a:t>
            </a:r>
          </a:p>
          <a:p>
            <a:r>
              <a:rPr lang="en-US">
                <a:solidFill>
                  <a:srgbClr val="000000"/>
                </a:solidFill>
                <a:latin typeface="Menlo" panose="020B0609030804020204" pitchFamily="49" charset="0"/>
              </a:rPr>
              <a:t>	</a:t>
            </a:r>
            <a:r>
              <a:rPr lang="en-US">
                <a:solidFill>
                  <a:srgbClr val="000000"/>
                </a:solidFill>
                <a:effectLst/>
                <a:latin typeface="Menlo" panose="020B0609030804020204" pitchFamily="49" charset="0"/>
              </a:rPr>
              <a:t>doc </a:t>
            </a:r>
            <a:r>
              <a:rPr lang="en-US">
                <a:solidFill>
                  <a:srgbClr val="AF00DB"/>
                </a:solidFill>
                <a:effectLst/>
                <a:latin typeface="Menlo" panose="020B0609030804020204" pitchFamily="49" charset="0"/>
              </a:rPr>
              <a:t>for</a:t>
            </a:r>
            <a:r>
              <a:rPr lang="en-US">
                <a:solidFill>
                  <a:srgbClr val="000000"/>
                </a:solidFill>
                <a:effectLst/>
                <a:latin typeface="Menlo" panose="020B0609030804020204" pitchFamily="49" charset="0"/>
              </a:rPr>
              <a:t> doc </a:t>
            </a:r>
            <a:r>
              <a:rPr lang="en-US">
                <a:solidFill>
                  <a:srgbClr val="AF00DB"/>
                </a:solidFill>
                <a:effectLst/>
                <a:latin typeface="Menlo" panose="020B0609030804020204" pitchFamily="49" charset="0"/>
              </a:rPr>
              <a:t>in</a:t>
            </a:r>
            <a:r>
              <a:rPr lang="en-US">
                <a:solidFill>
                  <a:srgbClr val="000000"/>
                </a:solidFill>
                <a:effectLst/>
                <a:latin typeface="Menlo" panose="020B0609030804020204" pitchFamily="49" charset="0"/>
              </a:rPr>
              <a:t> documents</a:t>
            </a:r>
          </a:p>
          <a:p>
            <a:r>
              <a:rPr lang="en-US">
                <a:solidFill>
                  <a:srgbClr val="000000"/>
                </a:solidFill>
                <a:latin typeface="Menlo" panose="020B0609030804020204" pitchFamily="49" charset="0"/>
              </a:rPr>
              <a:t>	</a:t>
            </a:r>
            <a:r>
              <a:rPr lang="en-US">
                <a:solidFill>
                  <a:srgbClr val="AF00DB"/>
                </a:solidFill>
                <a:effectLst/>
                <a:latin typeface="Menlo" panose="020B0609030804020204" pitchFamily="49" charset="0"/>
              </a:rPr>
              <a:t>if</a:t>
            </a:r>
            <a:r>
              <a:rPr lang="en-US">
                <a:solidFill>
                  <a:srgbClr val="000000"/>
                </a:solidFill>
                <a:effectLst/>
                <a:latin typeface="Menlo" panose="020B0609030804020204" pitchFamily="49" charset="0"/>
              </a:rPr>
              <a:t> </a:t>
            </a:r>
            <a:r>
              <a:rPr lang="en-US" err="1">
                <a:solidFill>
                  <a:srgbClr val="001080"/>
                </a:solidFill>
                <a:effectLst/>
                <a:latin typeface="Menlo" panose="020B0609030804020204" pitchFamily="49" charset="0"/>
              </a:rPr>
              <a:t>doc</a:t>
            </a:r>
            <a:r>
              <a:rPr lang="en-US" err="1">
                <a:solidFill>
                  <a:srgbClr val="000000"/>
                </a:solidFill>
                <a:effectLst/>
                <a:latin typeface="Menlo" panose="020B0609030804020204" pitchFamily="49" charset="0"/>
              </a:rPr>
              <a:t>.</a:t>
            </a:r>
            <a:r>
              <a:rPr lang="en-US" err="1">
                <a:solidFill>
                  <a:srgbClr val="795E26"/>
                </a:solidFill>
                <a:effectLst/>
                <a:latin typeface="Menlo" panose="020B0609030804020204" pitchFamily="49" charset="0"/>
              </a:rPr>
              <a:t>get</a:t>
            </a:r>
            <a:r>
              <a:rPr lang="en-US">
                <a:solidFill>
                  <a:srgbClr val="000000"/>
                </a:solidFill>
                <a:effectLst/>
                <a:latin typeface="Menlo" panose="020B0609030804020204" pitchFamily="49" charset="0"/>
              </a:rPr>
              <a:t>(</a:t>
            </a:r>
            <a:r>
              <a:rPr lang="en-US">
                <a:solidFill>
                  <a:srgbClr val="A31515"/>
                </a:solidFill>
                <a:effectLst/>
                <a:latin typeface="Menlo" panose="020B0609030804020204" pitchFamily="49" charset="0"/>
              </a:rPr>
              <a:t>"@</a:t>
            </a:r>
            <a:r>
              <a:rPr lang="en-US" err="1">
                <a:solidFill>
                  <a:srgbClr val="A31515"/>
                </a:solidFill>
                <a:effectLst/>
                <a:latin typeface="Menlo" panose="020B0609030804020204" pitchFamily="49" charset="0"/>
              </a:rPr>
              <a:t>search.reranker_score</a:t>
            </a:r>
            <a:r>
              <a:rPr lang="en-US">
                <a:solidFill>
                  <a:srgbClr val="A31515"/>
                </a:solidFill>
                <a:effectLst/>
                <a:latin typeface="Menlo" panose="020B0609030804020204" pitchFamily="49" charset="0"/>
              </a:rPr>
              <a:t>"</a:t>
            </a:r>
            <a:r>
              <a:rPr lang="en-US">
                <a:solidFill>
                  <a:srgbClr val="000000"/>
                </a:solidFill>
                <a:effectLst/>
                <a:latin typeface="Menlo" panose="020B0609030804020204" pitchFamily="49" charset="0"/>
              </a:rPr>
              <a:t>) &gt;= </a:t>
            </a:r>
            <a:r>
              <a:rPr lang="en-US" err="1">
                <a:solidFill>
                  <a:srgbClr val="000000"/>
                </a:solidFill>
                <a:effectLst/>
                <a:latin typeface="Menlo" panose="020B0609030804020204" pitchFamily="49" charset="0"/>
              </a:rPr>
              <a:t>min_score</a:t>
            </a:r>
            <a:endParaRPr lang="en-US">
              <a:solidFill>
                <a:srgbClr val="000000"/>
              </a:solidFill>
              <a:effectLst/>
              <a:latin typeface="Menlo" panose="020B0609030804020204" pitchFamily="49" charset="0"/>
            </a:endParaRPr>
          </a:p>
          <a:p>
            <a:r>
              <a:rPr lang="en-US">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285288001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7835893-D1D0-AE26-FD77-B45849B31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3468EC-2AFD-4E87-D5F5-4935B2418AB2}"/>
              </a:ext>
            </a:extLst>
          </p:cNvPr>
          <p:cNvSpPr>
            <a:spLocks noGrp="1"/>
          </p:cNvSpPr>
          <p:nvPr>
            <p:ph type="title"/>
          </p:nvPr>
        </p:nvSpPr>
        <p:spPr>
          <a:xfrm>
            <a:off x="585216" y="3152001"/>
            <a:ext cx="6675120" cy="553998"/>
          </a:xfrm>
        </p:spPr>
        <p:txBody>
          <a:bodyPr/>
          <a:lstStyle/>
          <a:p>
            <a:r>
              <a:rPr lang="en-US"/>
              <a:t>Conclusion</a:t>
            </a:r>
          </a:p>
        </p:txBody>
      </p:sp>
    </p:spTree>
    <p:extLst>
      <p:ext uri="{BB962C8B-B14F-4D97-AF65-F5344CB8AC3E}">
        <p14:creationId xmlns:p14="http://schemas.microsoft.com/office/powerpoint/2010/main" val="380210536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78DC09-C59E-67FF-8126-192547A7D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322ED-7FF0-3EDA-9703-1FD2BF70D4D5}"/>
              </a:ext>
            </a:extLst>
          </p:cNvPr>
          <p:cNvSpPr>
            <a:spLocks noGrp="1"/>
          </p:cNvSpPr>
          <p:nvPr>
            <p:ph type="title"/>
          </p:nvPr>
        </p:nvSpPr>
        <p:spPr/>
        <p:txBody>
          <a:bodyPr/>
          <a:lstStyle/>
          <a:p>
            <a:r>
              <a:rPr lang="en-US"/>
              <a:t>Example uses</a:t>
            </a:r>
          </a:p>
        </p:txBody>
      </p:sp>
      <p:sp>
        <p:nvSpPr>
          <p:cNvPr id="24" name="Rounded Rectangle 5">
            <a:extLst>
              <a:ext uri="{FF2B5EF4-FFF2-40B4-BE49-F238E27FC236}">
                <a16:creationId xmlns:a16="http://schemas.microsoft.com/office/drawing/2014/main" id="{B1EF89B0-B345-48C7-C71D-46F0FD54A323}"/>
              </a:ext>
              <a:ext uri="{C183D7F6-B498-43B3-948B-1728B52AA6E4}">
                <adec:decorative xmlns:adec="http://schemas.microsoft.com/office/drawing/2017/decorative" val="1"/>
              </a:ext>
            </a:extLst>
          </p:cNvPr>
          <p:cNvSpPr/>
          <p:nvPr/>
        </p:nvSpPr>
        <p:spPr bwMode="auto">
          <a:xfrm>
            <a:off x="592478" y="1192610"/>
            <a:ext cx="7448863" cy="4739759"/>
          </a:xfrm>
          <a:prstGeom prst="roundRect">
            <a:avLst>
              <a:gd name="adj" fmla="val 4760"/>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1" name="Content Placeholder 2">
            <a:extLst>
              <a:ext uri="{FF2B5EF4-FFF2-40B4-BE49-F238E27FC236}">
                <a16:creationId xmlns:a16="http://schemas.microsoft.com/office/drawing/2014/main" id="{971F16E9-7BC0-7A81-370E-96175E5313E4}"/>
              </a:ext>
            </a:extLst>
          </p:cNvPr>
          <p:cNvSpPr txBox="1">
            <a:spLocks/>
          </p:cNvSpPr>
          <p:nvPr/>
        </p:nvSpPr>
        <p:spPr>
          <a:xfrm>
            <a:off x="758612" y="1435100"/>
            <a:ext cx="5511800" cy="4739759"/>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Developers have used Azure AI search </a:t>
            </a:r>
            <a:br>
              <a:rPr lang="en-US" sz="2000"/>
            </a:br>
            <a:r>
              <a:rPr lang="en-US" sz="2000"/>
              <a:t>to create RAG apps for…</a:t>
            </a:r>
          </a:p>
        </p:txBody>
      </p:sp>
      <p:grpSp>
        <p:nvGrpSpPr>
          <p:cNvPr id="35" name="Group 34" descr="Government building icon">
            <a:extLst>
              <a:ext uri="{FF2B5EF4-FFF2-40B4-BE49-F238E27FC236}">
                <a16:creationId xmlns:a16="http://schemas.microsoft.com/office/drawing/2014/main" id="{24705658-C84F-C13E-1DD1-C21081266760}"/>
              </a:ext>
            </a:extLst>
          </p:cNvPr>
          <p:cNvGrpSpPr/>
          <p:nvPr/>
        </p:nvGrpSpPr>
        <p:grpSpPr>
          <a:xfrm>
            <a:off x="766890" y="2477840"/>
            <a:ext cx="426575" cy="426575"/>
            <a:chOff x="766890" y="2477840"/>
            <a:chExt cx="426575" cy="426575"/>
          </a:xfrm>
        </p:grpSpPr>
        <p:sp>
          <p:nvSpPr>
            <p:cNvPr id="18" name="Oval 17">
              <a:extLst>
                <a:ext uri="{FF2B5EF4-FFF2-40B4-BE49-F238E27FC236}">
                  <a16:creationId xmlns:a16="http://schemas.microsoft.com/office/drawing/2014/main" id="{1C28FD2F-836D-14B4-4F95-B19DCBE3D81C}"/>
                </a:ext>
                <a:ext uri="{C183D7F6-B498-43B3-948B-1728B52AA6E4}">
                  <adec:decorative xmlns:adec="http://schemas.microsoft.com/office/drawing/2017/decorative" val="1"/>
                </a:ext>
              </a:extLst>
            </p:cNvPr>
            <p:cNvSpPr/>
            <p:nvPr/>
          </p:nvSpPr>
          <p:spPr bwMode="auto">
            <a:xfrm>
              <a:off x="766890" y="2477840"/>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4" name="Graphic 33">
              <a:extLst>
                <a:ext uri="{FF2B5EF4-FFF2-40B4-BE49-F238E27FC236}">
                  <a16:creationId xmlns:a16="http://schemas.microsoft.com/office/drawing/2014/main" id="{B0302A19-5BAC-74AD-91B8-9166F880ED4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8" y="2587218"/>
              <a:ext cx="207818" cy="207818"/>
            </a:xfrm>
            <a:prstGeom prst="rect">
              <a:avLst/>
            </a:prstGeom>
          </p:spPr>
        </p:pic>
      </p:grpSp>
      <p:sp>
        <p:nvSpPr>
          <p:cNvPr id="13" name="TextBox 12">
            <a:extLst>
              <a:ext uri="{FF2B5EF4-FFF2-40B4-BE49-F238E27FC236}">
                <a16:creationId xmlns:a16="http://schemas.microsoft.com/office/drawing/2014/main" id="{6EC505D1-9182-FDC9-6BF0-05131AB6C597}"/>
              </a:ext>
            </a:extLst>
          </p:cNvPr>
          <p:cNvSpPr txBox="1"/>
          <p:nvPr/>
        </p:nvSpPr>
        <p:spPr>
          <a:xfrm>
            <a:off x="1315656" y="2521851"/>
            <a:ext cx="5511799" cy="338554"/>
          </a:xfrm>
          <a:prstGeom prst="rect">
            <a:avLst/>
          </a:prstGeom>
          <a:noFill/>
        </p:spPr>
        <p:txBody>
          <a:bodyPr wrap="square">
            <a:spAutoFit/>
          </a:bodyPr>
          <a:lstStyle/>
          <a:p>
            <a:r>
              <a:rPr lang="en-US" sz="1600"/>
              <a:t>Public government data</a:t>
            </a:r>
          </a:p>
        </p:txBody>
      </p:sp>
      <p:grpSp>
        <p:nvGrpSpPr>
          <p:cNvPr id="36" name="Group 35" descr="Team icon">
            <a:extLst>
              <a:ext uri="{FF2B5EF4-FFF2-40B4-BE49-F238E27FC236}">
                <a16:creationId xmlns:a16="http://schemas.microsoft.com/office/drawing/2014/main" id="{807733B6-4B25-C4F5-4A68-5421CB7C7D91}"/>
              </a:ext>
            </a:extLst>
          </p:cNvPr>
          <p:cNvGrpSpPr/>
          <p:nvPr/>
        </p:nvGrpSpPr>
        <p:grpSpPr>
          <a:xfrm>
            <a:off x="766890" y="3046537"/>
            <a:ext cx="426575" cy="426575"/>
            <a:chOff x="766890" y="3046537"/>
            <a:chExt cx="426575" cy="426575"/>
          </a:xfrm>
        </p:grpSpPr>
        <p:sp>
          <p:nvSpPr>
            <p:cNvPr id="19" name="Oval 18">
              <a:extLst>
                <a:ext uri="{FF2B5EF4-FFF2-40B4-BE49-F238E27FC236}">
                  <a16:creationId xmlns:a16="http://schemas.microsoft.com/office/drawing/2014/main" id="{64B815BB-6DDA-EF86-B430-ABC9C5AE9C62}"/>
                </a:ext>
                <a:ext uri="{C183D7F6-B498-43B3-948B-1728B52AA6E4}">
                  <adec:decorative xmlns:adec="http://schemas.microsoft.com/office/drawing/2017/decorative" val="1"/>
                </a:ext>
              </a:extLst>
            </p:cNvPr>
            <p:cNvSpPr/>
            <p:nvPr/>
          </p:nvSpPr>
          <p:spPr bwMode="auto">
            <a:xfrm>
              <a:off x="766890" y="3046537"/>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2" name="Graphic 31">
              <a:extLst>
                <a:ext uri="{FF2B5EF4-FFF2-40B4-BE49-F238E27FC236}">
                  <a16:creationId xmlns:a16="http://schemas.microsoft.com/office/drawing/2014/main" id="{29467D24-AF5B-1CD9-9685-612AA970D37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268" y="3155915"/>
              <a:ext cx="207818" cy="207818"/>
            </a:xfrm>
            <a:prstGeom prst="rect">
              <a:avLst/>
            </a:prstGeom>
          </p:spPr>
        </p:pic>
      </p:grpSp>
      <p:sp>
        <p:nvSpPr>
          <p:cNvPr id="14" name="TextBox 13">
            <a:extLst>
              <a:ext uri="{FF2B5EF4-FFF2-40B4-BE49-F238E27FC236}">
                <a16:creationId xmlns:a16="http://schemas.microsoft.com/office/drawing/2014/main" id="{7EC33D28-DAEB-F63A-AF84-D3C2DBC7ADA9}"/>
              </a:ext>
            </a:extLst>
          </p:cNvPr>
          <p:cNvSpPr txBox="1"/>
          <p:nvPr/>
        </p:nvSpPr>
        <p:spPr>
          <a:xfrm>
            <a:off x="1315656" y="3090548"/>
            <a:ext cx="5511799" cy="338554"/>
          </a:xfrm>
          <a:prstGeom prst="rect">
            <a:avLst/>
          </a:prstGeom>
          <a:noFill/>
        </p:spPr>
        <p:txBody>
          <a:bodyPr wrap="square">
            <a:spAutoFit/>
          </a:bodyPr>
          <a:lstStyle/>
          <a:p>
            <a:r>
              <a:rPr lang="en-US" sz="1600"/>
              <a:t>Internal HR documents, company meetings, presentations </a:t>
            </a:r>
          </a:p>
        </p:txBody>
      </p:sp>
      <p:grpSp>
        <p:nvGrpSpPr>
          <p:cNvPr id="37" name="Group 36" descr="Person icon">
            <a:extLst>
              <a:ext uri="{FF2B5EF4-FFF2-40B4-BE49-F238E27FC236}">
                <a16:creationId xmlns:a16="http://schemas.microsoft.com/office/drawing/2014/main" id="{792764F6-FA55-9AA1-7380-DD9E6054F5F2}"/>
              </a:ext>
            </a:extLst>
          </p:cNvPr>
          <p:cNvGrpSpPr/>
          <p:nvPr/>
        </p:nvGrpSpPr>
        <p:grpSpPr>
          <a:xfrm>
            <a:off x="766890" y="3615234"/>
            <a:ext cx="426575" cy="426575"/>
            <a:chOff x="766890" y="3615234"/>
            <a:chExt cx="426575" cy="426575"/>
          </a:xfrm>
        </p:grpSpPr>
        <p:sp>
          <p:nvSpPr>
            <p:cNvPr id="20" name="Oval 19">
              <a:extLst>
                <a:ext uri="{FF2B5EF4-FFF2-40B4-BE49-F238E27FC236}">
                  <a16:creationId xmlns:a16="http://schemas.microsoft.com/office/drawing/2014/main" id="{E8C8D4A1-74EF-8C4C-3417-D2026EE60DCA}"/>
                </a:ext>
                <a:ext uri="{C183D7F6-B498-43B3-948B-1728B52AA6E4}">
                  <adec:decorative xmlns:adec="http://schemas.microsoft.com/office/drawing/2017/decorative" val="1"/>
                </a:ext>
              </a:extLst>
            </p:cNvPr>
            <p:cNvSpPr/>
            <p:nvPr/>
          </p:nvSpPr>
          <p:spPr bwMode="auto">
            <a:xfrm>
              <a:off x="766890" y="3615234"/>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0" name="Graphic 29">
              <a:extLst>
                <a:ext uri="{FF2B5EF4-FFF2-40B4-BE49-F238E27FC236}">
                  <a16:creationId xmlns:a16="http://schemas.microsoft.com/office/drawing/2014/main" id="{6174E5EC-C3F0-0C80-AD1B-14AC9910CBD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268" y="3724612"/>
              <a:ext cx="207818" cy="207818"/>
            </a:xfrm>
            <a:prstGeom prst="rect">
              <a:avLst/>
            </a:prstGeom>
          </p:spPr>
        </p:pic>
      </p:grpSp>
      <p:sp>
        <p:nvSpPr>
          <p:cNvPr id="15" name="TextBox 14">
            <a:extLst>
              <a:ext uri="{FF2B5EF4-FFF2-40B4-BE49-F238E27FC236}">
                <a16:creationId xmlns:a16="http://schemas.microsoft.com/office/drawing/2014/main" id="{996CD3F0-B5A1-5794-B9B3-FF81C4507AA9}"/>
              </a:ext>
            </a:extLst>
          </p:cNvPr>
          <p:cNvSpPr txBox="1"/>
          <p:nvPr/>
        </p:nvSpPr>
        <p:spPr>
          <a:xfrm>
            <a:off x="1315656" y="3659245"/>
            <a:ext cx="5511799" cy="338554"/>
          </a:xfrm>
          <a:prstGeom prst="rect">
            <a:avLst/>
          </a:prstGeom>
          <a:noFill/>
        </p:spPr>
        <p:txBody>
          <a:bodyPr wrap="square">
            <a:spAutoFit/>
          </a:bodyPr>
          <a:lstStyle/>
          <a:p>
            <a:r>
              <a:rPr lang="en-US" sz="1600"/>
              <a:t>Customer support requests and call transcripts</a:t>
            </a:r>
          </a:p>
        </p:txBody>
      </p:sp>
      <p:grpSp>
        <p:nvGrpSpPr>
          <p:cNvPr id="38" name="Group 37" descr="Document pulse icon">
            <a:extLst>
              <a:ext uri="{FF2B5EF4-FFF2-40B4-BE49-F238E27FC236}">
                <a16:creationId xmlns:a16="http://schemas.microsoft.com/office/drawing/2014/main" id="{AD5951B9-BF54-DBAF-7C15-224472DA1269}"/>
              </a:ext>
            </a:extLst>
          </p:cNvPr>
          <p:cNvGrpSpPr/>
          <p:nvPr/>
        </p:nvGrpSpPr>
        <p:grpSpPr>
          <a:xfrm>
            <a:off x="766890" y="4183931"/>
            <a:ext cx="426575" cy="426575"/>
            <a:chOff x="766890" y="4183931"/>
            <a:chExt cx="426575" cy="426575"/>
          </a:xfrm>
        </p:grpSpPr>
        <p:sp>
          <p:nvSpPr>
            <p:cNvPr id="21" name="Oval 20">
              <a:extLst>
                <a:ext uri="{FF2B5EF4-FFF2-40B4-BE49-F238E27FC236}">
                  <a16:creationId xmlns:a16="http://schemas.microsoft.com/office/drawing/2014/main" id="{A519554C-1E78-4D8E-7AE0-1D5C693E9BDD}"/>
                </a:ext>
                <a:ext uri="{C183D7F6-B498-43B3-948B-1728B52AA6E4}">
                  <adec:decorative xmlns:adec="http://schemas.microsoft.com/office/drawing/2017/decorative" val="1"/>
                </a:ext>
              </a:extLst>
            </p:cNvPr>
            <p:cNvSpPr/>
            <p:nvPr/>
          </p:nvSpPr>
          <p:spPr bwMode="auto">
            <a:xfrm>
              <a:off x="766890" y="4183931"/>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28" name="Graphic 27">
              <a:extLst>
                <a:ext uri="{FF2B5EF4-FFF2-40B4-BE49-F238E27FC236}">
                  <a16:creationId xmlns:a16="http://schemas.microsoft.com/office/drawing/2014/main" id="{C998DCC5-4531-CD16-3AB7-78BEAA09864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268" y="4293309"/>
              <a:ext cx="207818" cy="207818"/>
            </a:xfrm>
            <a:prstGeom prst="rect">
              <a:avLst/>
            </a:prstGeom>
          </p:spPr>
        </p:pic>
      </p:grpSp>
      <p:sp>
        <p:nvSpPr>
          <p:cNvPr id="16" name="TextBox 15">
            <a:extLst>
              <a:ext uri="{FF2B5EF4-FFF2-40B4-BE49-F238E27FC236}">
                <a16:creationId xmlns:a16="http://schemas.microsoft.com/office/drawing/2014/main" id="{E235668F-5439-4057-8880-0AD100360C53}"/>
              </a:ext>
            </a:extLst>
          </p:cNvPr>
          <p:cNvSpPr txBox="1"/>
          <p:nvPr/>
        </p:nvSpPr>
        <p:spPr>
          <a:xfrm>
            <a:off x="1315656" y="4227942"/>
            <a:ext cx="5511799" cy="338554"/>
          </a:xfrm>
          <a:prstGeom prst="rect">
            <a:avLst/>
          </a:prstGeom>
          <a:noFill/>
        </p:spPr>
        <p:txBody>
          <a:bodyPr wrap="square">
            <a:spAutoFit/>
          </a:bodyPr>
          <a:lstStyle/>
          <a:p>
            <a:r>
              <a:rPr lang="en-US" sz="1600"/>
              <a:t>Technical documentation and issue trackers</a:t>
            </a:r>
          </a:p>
        </p:txBody>
      </p:sp>
      <p:grpSp>
        <p:nvGrpSpPr>
          <p:cNvPr id="39" name="Group 38" descr="Book icon">
            <a:extLst>
              <a:ext uri="{FF2B5EF4-FFF2-40B4-BE49-F238E27FC236}">
                <a16:creationId xmlns:a16="http://schemas.microsoft.com/office/drawing/2014/main" id="{FCB80144-2F92-4192-D850-ACCE43C53980}"/>
              </a:ext>
            </a:extLst>
          </p:cNvPr>
          <p:cNvGrpSpPr/>
          <p:nvPr/>
        </p:nvGrpSpPr>
        <p:grpSpPr>
          <a:xfrm>
            <a:off x="766890" y="4752628"/>
            <a:ext cx="426575" cy="426575"/>
            <a:chOff x="766890" y="4752628"/>
            <a:chExt cx="426575" cy="426575"/>
          </a:xfrm>
        </p:grpSpPr>
        <p:sp>
          <p:nvSpPr>
            <p:cNvPr id="22" name="Oval 21">
              <a:extLst>
                <a:ext uri="{FF2B5EF4-FFF2-40B4-BE49-F238E27FC236}">
                  <a16:creationId xmlns:a16="http://schemas.microsoft.com/office/drawing/2014/main" id="{31149909-70FB-6773-1CCA-7D3BF335C672}"/>
                </a:ext>
                <a:ext uri="{C183D7F6-B498-43B3-948B-1728B52AA6E4}">
                  <adec:decorative xmlns:adec="http://schemas.microsoft.com/office/drawing/2017/decorative" val="1"/>
                </a:ext>
              </a:extLst>
            </p:cNvPr>
            <p:cNvSpPr/>
            <p:nvPr/>
          </p:nvSpPr>
          <p:spPr bwMode="auto">
            <a:xfrm>
              <a:off x="766890" y="4752628"/>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26" name="Graphic 25">
              <a:extLst>
                <a:ext uri="{FF2B5EF4-FFF2-40B4-BE49-F238E27FC236}">
                  <a16:creationId xmlns:a16="http://schemas.microsoft.com/office/drawing/2014/main" id="{27D2FD5A-DA49-9E3B-2D20-1396088380E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268" y="4862006"/>
              <a:ext cx="207818" cy="207818"/>
            </a:xfrm>
            <a:prstGeom prst="rect">
              <a:avLst/>
            </a:prstGeom>
          </p:spPr>
        </p:pic>
      </p:grpSp>
      <p:sp>
        <p:nvSpPr>
          <p:cNvPr id="17" name="TextBox 16">
            <a:extLst>
              <a:ext uri="{FF2B5EF4-FFF2-40B4-BE49-F238E27FC236}">
                <a16:creationId xmlns:a16="http://schemas.microsoft.com/office/drawing/2014/main" id="{6D1971CD-B6CD-3736-B9F4-A5605F4B89F4}"/>
              </a:ext>
            </a:extLst>
          </p:cNvPr>
          <p:cNvSpPr txBox="1"/>
          <p:nvPr/>
        </p:nvSpPr>
        <p:spPr>
          <a:xfrm>
            <a:off x="1315656" y="4796640"/>
            <a:ext cx="5511799" cy="338554"/>
          </a:xfrm>
          <a:prstGeom prst="rect">
            <a:avLst/>
          </a:prstGeom>
          <a:noFill/>
        </p:spPr>
        <p:txBody>
          <a:bodyPr wrap="square">
            <a:spAutoFit/>
          </a:bodyPr>
          <a:lstStyle/>
          <a:p>
            <a:r>
              <a:rPr lang="en-US" sz="1600"/>
              <a:t>Product manuals</a:t>
            </a:r>
          </a:p>
        </p:txBody>
      </p:sp>
      <p:pic>
        <p:nvPicPr>
          <p:cNvPr id="9" name="Picture 8" descr="Screenshot asking AI how to test click a button.">
            <a:extLst>
              <a:ext uri="{FF2B5EF4-FFF2-40B4-BE49-F238E27FC236}">
                <a16:creationId xmlns:a16="http://schemas.microsoft.com/office/drawing/2014/main" id="{EC1B0B3E-EA9D-4317-B7A9-2B78E548B882}"/>
              </a:ext>
            </a:extLst>
          </p:cNvPr>
          <p:cNvPicPr>
            <a:picLocks noChangeAspect="1"/>
          </p:cNvPicPr>
          <p:nvPr/>
        </p:nvPicPr>
        <p:blipFill>
          <a:blip r:embed="rId13"/>
          <a:stretch>
            <a:fillRect/>
          </a:stretch>
        </p:blipFill>
        <p:spPr>
          <a:xfrm>
            <a:off x="6993588" y="1856758"/>
            <a:ext cx="4667092" cy="3621289"/>
          </a:xfrm>
          <a:prstGeom prst="roundRect">
            <a:avLst>
              <a:gd name="adj" fmla="val 4756"/>
            </a:avLst>
          </a:prstGeom>
          <a:solidFill>
            <a:schemeClr val="bg1"/>
          </a:solidFill>
          <a:ln w="12700" cap="rnd">
            <a:solidFill>
              <a:srgbClr val="D9D9D6"/>
            </a:solidFill>
            <a:headEnd type="none" w="med" len="med"/>
            <a:tailEnd type="none" w="med" len="med"/>
          </a:ln>
          <a:effectLst/>
        </p:spPr>
      </p:pic>
      <p:sp>
        <p:nvSpPr>
          <p:cNvPr id="23" name="TextBox 22">
            <a:extLst>
              <a:ext uri="{FF2B5EF4-FFF2-40B4-BE49-F238E27FC236}">
                <a16:creationId xmlns:a16="http://schemas.microsoft.com/office/drawing/2014/main" id="{B9461BC0-CE38-1721-47C7-9E1D12D26FAB}"/>
              </a:ext>
            </a:extLst>
          </p:cNvPr>
          <p:cNvSpPr txBox="1"/>
          <p:nvPr/>
        </p:nvSpPr>
        <p:spPr>
          <a:xfrm>
            <a:off x="2050474" y="5669129"/>
            <a:ext cx="8091054"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b="0" u="sng">
                <a:latin typeface="+mj-lt"/>
                <a:hlinkClick r:id="rId14">
                  <a:extLst>
                    <a:ext uri="{A12FA001-AC4F-418D-AE19-62706E023703}">
                      <ahyp:hlinkClr xmlns:ahyp="http://schemas.microsoft.com/office/drawing/2018/hyperlinkcolor" val="tx"/>
                    </a:ext>
                  </a:extLst>
                </a:hlinkClick>
              </a:rPr>
              <a:t>Customer Story: PwC scales </a:t>
            </a:r>
            <a:r>
              <a:rPr lang="en-US" b="0" u="sng" err="1">
                <a:latin typeface="+mj-lt"/>
                <a:hlinkClick r:id="rId14">
                  <a:extLst>
                    <a:ext uri="{A12FA001-AC4F-418D-AE19-62706E023703}">
                      <ahyp:hlinkClr xmlns:ahyp="http://schemas.microsoft.com/office/drawing/2018/hyperlinkcolor" val="tx"/>
                    </a:ext>
                  </a:extLst>
                </a:hlinkClick>
              </a:rPr>
              <a:t>GenAI</a:t>
            </a:r>
            <a:r>
              <a:rPr lang="en-US" b="0" u="sng">
                <a:latin typeface="+mj-lt"/>
                <a:hlinkClick r:id="rId14">
                  <a:extLst>
                    <a:ext uri="{A12FA001-AC4F-418D-AE19-62706E023703}">
                      <ahyp:hlinkClr xmlns:ahyp="http://schemas.microsoft.com/office/drawing/2018/hyperlinkcolor" val="tx"/>
                    </a:ext>
                  </a:extLst>
                </a:hlinkClick>
              </a:rPr>
              <a:t> for enterprise with Microsoft Azure AI</a:t>
            </a:r>
            <a:endParaRPr lang="en-US" b="0" u="sng">
              <a:latin typeface="+mj-lt"/>
            </a:endParaRPr>
          </a:p>
        </p:txBody>
      </p:sp>
    </p:spTree>
    <p:extLst>
      <p:ext uri="{BB962C8B-B14F-4D97-AF65-F5344CB8AC3E}">
        <p14:creationId xmlns:p14="http://schemas.microsoft.com/office/powerpoint/2010/main" val="1889043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100"/>
                                  </p:stCondLst>
                                  <p:childTnLst>
                                    <p:animMotion origin="layout" path="M 4.79167E-6 -2.96296E-6 L 4.79167E-6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200"/>
                                  </p:stCondLst>
                                  <p:childTnLst>
                                    <p:animMotion origin="layout" path="M 4.79167E-6 -2.96296E-6 L 4.79167E-6 0.03542 " pathEditMode="relative" rAng="0" ptsTypes="AA">
                                      <p:cBhvr>
                                        <p:cTn id="14" dur="700" spd="-100000" fill="hold"/>
                                        <p:tgtEl>
                                          <p:spTgt spid="2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9167E-6 -2.96296E-6 L 4.79167E-6 0.03542 " pathEditMode="relative" rAng="0" ptsTypes="AA">
                                      <p:cBhvr>
                                        <p:cTn id="19" dur="700" spd="-100000" fill="hold"/>
                                        <p:tgtEl>
                                          <p:spTgt spid="24"/>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nodeType="withEffect">
                                  <p:stCondLst>
                                    <p:cond delay="0"/>
                                  </p:stCondLst>
                                  <p:childTnLst>
                                    <p:animMotion origin="layout" path="M 4.79167E-6 -2.96296E-6 L 4.79167E-6 0.03542 " pathEditMode="relative" rAng="0" ptsTypes="AA">
                                      <p:cBhvr>
                                        <p:cTn id="29" dur="700" spd="-100000" fill="hold"/>
                                        <p:tgtEl>
                                          <p:spTgt spid="3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4.79167E-6 -2.96296E-6 L 4.79167E-6 0.03542 " pathEditMode="relative" rAng="0" ptsTypes="AA">
                                      <p:cBhvr>
                                        <p:cTn id="34" dur="700" spd="-100000" fill="hold"/>
                                        <p:tgtEl>
                                          <p:spTgt spid="13"/>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nodeType="withEffect">
                                  <p:stCondLst>
                                    <p:cond delay="0"/>
                                  </p:stCondLst>
                                  <p:childTnLst>
                                    <p:animMotion origin="layout" path="M 4.79167E-6 -2.96296E-6 L 4.79167E-6 0.03542 " pathEditMode="relative" rAng="0" ptsTypes="AA">
                                      <p:cBhvr>
                                        <p:cTn id="39" dur="700" spd="-100000" fill="hold"/>
                                        <p:tgtEl>
                                          <p:spTgt spid="36"/>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0"/>
                                  </p:stCondLst>
                                  <p:childTnLst>
                                    <p:animMotion origin="layout" path="M 4.79167E-6 -2.96296E-6 L 4.79167E-6 0.03542 " pathEditMode="relative" rAng="0" ptsTypes="AA">
                                      <p:cBhvr>
                                        <p:cTn id="44" dur="700" spd="-100000" fill="hold"/>
                                        <p:tgtEl>
                                          <p:spTgt spid="14"/>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nodeType="withEffect">
                                  <p:stCondLst>
                                    <p:cond delay="0"/>
                                  </p:stCondLst>
                                  <p:childTnLst>
                                    <p:animMotion origin="layout" path="M 4.79167E-6 -2.96296E-6 L 4.79167E-6 0.03542 " pathEditMode="relative" rAng="0" ptsTypes="AA">
                                      <p:cBhvr>
                                        <p:cTn id="49" dur="700" spd="-100000" fill="hold"/>
                                        <p:tgtEl>
                                          <p:spTgt spid="37"/>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grpId="1" nodeType="withEffect">
                                  <p:stCondLst>
                                    <p:cond delay="0"/>
                                  </p:stCondLst>
                                  <p:childTnLst>
                                    <p:animMotion origin="layout" path="M 4.79167E-6 -2.96296E-6 L 4.79167E-6 0.03542 " pathEditMode="relative" rAng="0" ptsTypes="AA">
                                      <p:cBhvr>
                                        <p:cTn id="54" dur="7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nodeType="withEffect">
                                  <p:stCondLst>
                                    <p:cond delay="0"/>
                                  </p:stCondLst>
                                  <p:childTnLst>
                                    <p:animMotion origin="layout" path="M 4.79167E-6 -2.96296E-6 L 4.79167E-6 0.03542 " pathEditMode="relative" rAng="0" ptsTypes="AA">
                                      <p:cBhvr>
                                        <p:cTn id="59" dur="700" spd="-100000" fill="hold"/>
                                        <p:tgtEl>
                                          <p:spTgt spid="38"/>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42" presetClass="path" presetSubtype="0" decel="100000" fill="hold" nodeType="withEffect">
                                  <p:stCondLst>
                                    <p:cond delay="0"/>
                                  </p:stCondLst>
                                  <p:childTnLst>
                                    <p:animMotion origin="layout" path="M 4.79167E-6 -2.96296E-6 L 4.79167E-6 0.03542 " pathEditMode="relative" rAng="0" ptsTypes="AA">
                                      <p:cBhvr>
                                        <p:cTn id="69" dur="700" spd="-100000" fill="hold"/>
                                        <p:tgtEl>
                                          <p:spTgt spid="39"/>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42" presetClass="path" presetSubtype="0" decel="100000" fill="hold" grpId="1" nodeType="withEffect">
                                  <p:stCondLst>
                                    <p:cond delay="0"/>
                                  </p:stCondLst>
                                  <p:childTnLst>
                                    <p:animMotion origin="layout" path="M 4.79167E-6 -2.96296E-6 L 4.79167E-6 0.03542 " pathEditMode="relative" rAng="0" ptsTypes="AA">
                                      <p:cBhvr>
                                        <p:cTn id="7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11" grpId="0"/>
      <p:bldP spid="11" grpId="1"/>
      <p:bldP spid="13" grpId="0"/>
      <p:bldP spid="13" grpId="1"/>
      <p:bldP spid="14" grpId="0"/>
      <p:bldP spid="14" grpId="1"/>
      <p:bldP spid="15" grpId="0"/>
      <p:bldP spid="15" grpId="1"/>
      <p:bldP spid="16" grpId="0"/>
      <p:bldP spid="16" grpId="1"/>
      <p:bldP spid="17" grpId="0"/>
      <p:bldP spid="17" grpId="1"/>
      <p:bldP spid="23" grpId="0" animBg="1"/>
      <p:bldP spid="23"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BBFF4D-01E5-2AD9-5111-5B3B60F7DB84}"/>
              </a:ext>
            </a:extLst>
          </p:cNvPr>
          <p:cNvSpPr>
            <a:spLocks noGrp="1"/>
          </p:cNvSpPr>
          <p:nvPr>
            <p:ph type="title"/>
          </p:nvPr>
        </p:nvSpPr>
        <p:spPr>
          <a:xfrm>
            <a:off x="588264" y="3152001"/>
            <a:ext cx="4127692" cy="553998"/>
          </a:xfrm>
        </p:spPr>
        <p:txBody>
          <a:bodyPr/>
          <a:lstStyle/>
          <a:p>
            <a:r>
              <a:rPr lang="en-US"/>
              <a:t>Next steps</a:t>
            </a:r>
          </a:p>
        </p:txBody>
      </p:sp>
      <p:sp>
        <p:nvSpPr>
          <p:cNvPr id="5" name="TextBox 4">
            <a:extLst>
              <a:ext uri="{FF2B5EF4-FFF2-40B4-BE49-F238E27FC236}">
                <a16:creationId xmlns:a16="http://schemas.microsoft.com/office/drawing/2014/main" id="{5D0DA8CD-CB5C-D4A7-216E-244174267154}"/>
              </a:ext>
            </a:extLst>
          </p:cNvPr>
          <p:cNvSpPr txBox="1"/>
          <p:nvPr/>
        </p:nvSpPr>
        <p:spPr>
          <a:xfrm>
            <a:off x="5937665" y="815523"/>
            <a:ext cx="5511385" cy="6412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Learn more about Azure AI Search</a:t>
            </a:r>
          </a:p>
          <a:p>
            <a:pPr lvl="0" algn="l">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3">
                  <a:extLst>
                    <a:ext uri="{A12FA001-AC4F-418D-AE19-62706E023703}">
                      <ahyp:hlinkClr xmlns:ahyp="http://schemas.microsoft.com/office/drawing/2018/hyperlinkcolor" val="tx"/>
                    </a:ext>
                  </a:extLst>
                </a:hlinkClick>
              </a:rPr>
              <a:t>aka.ms/AzureAISearch </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6" name="TextBox 5">
            <a:extLst>
              <a:ext uri="{FF2B5EF4-FFF2-40B4-BE49-F238E27FC236}">
                <a16:creationId xmlns:a16="http://schemas.microsoft.com/office/drawing/2014/main" id="{99DF6D2D-D7B4-2E91-31CC-81E61EF06D0A}"/>
              </a:ext>
            </a:extLst>
          </p:cNvPr>
          <p:cNvSpPr txBox="1"/>
          <p:nvPr/>
        </p:nvSpPr>
        <p:spPr>
          <a:xfrm>
            <a:off x="5937665" y="1940578"/>
            <a:ext cx="5511386" cy="125675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Dig more into quality evaluation details and why Azure AI Search will make your application generate better results</a:t>
            </a:r>
          </a:p>
          <a:p>
            <a:pPr lvl="0" algn="l">
              <a:defRPr/>
            </a:pP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ragrelevance</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 </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7" name="TextBox 6">
            <a:extLst>
              <a:ext uri="{FF2B5EF4-FFF2-40B4-BE49-F238E27FC236}">
                <a16:creationId xmlns:a16="http://schemas.microsoft.com/office/drawing/2014/main" id="{5266014B-F9DB-B2B0-B1A8-611893967EB4}"/>
              </a:ext>
            </a:extLst>
          </p:cNvPr>
          <p:cNvSpPr txBox="1"/>
          <p:nvPr/>
        </p:nvSpPr>
        <p:spPr>
          <a:xfrm>
            <a:off x="5937665" y="3681186"/>
            <a:ext cx="38730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Deploy a RAG chat application for your organization’s data</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azai</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/python</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11" name="TextBox 10">
            <a:extLst>
              <a:ext uri="{FF2B5EF4-FFF2-40B4-BE49-F238E27FC236}">
                <a16:creationId xmlns:a16="http://schemas.microsoft.com/office/drawing/2014/main" id="{1751E53A-5B24-2692-C694-72EAC8234583}"/>
              </a:ext>
            </a:extLst>
          </p:cNvPr>
          <p:cNvSpPr txBox="1"/>
          <p:nvPr/>
        </p:nvSpPr>
        <p:spPr>
          <a:xfrm>
            <a:off x="5937665" y="5088369"/>
            <a:ext cx="49398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Explore Azure AI Studio for a complete RAG development experience</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AzureAIStudio</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grpSp>
        <p:nvGrpSpPr>
          <p:cNvPr id="14" name="Group 13">
            <a:extLst>
              <a:ext uri="{FF2B5EF4-FFF2-40B4-BE49-F238E27FC236}">
                <a16:creationId xmlns:a16="http://schemas.microsoft.com/office/drawing/2014/main" id="{8127533E-34C4-B924-78D5-1838D73EDD55}"/>
              </a:ext>
              <a:ext uri="{C183D7F6-B498-43B3-948B-1728B52AA6E4}">
                <adec:decorative xmlns:adec="http://schemas.microsoft.com/office/drawing/2017/decorative" val="1"/>
              </a:ext>
            </a:extLst>
          </p:cNvPr>
          <p:cNvGrpSpPr/>
          <p:nvPr/>
        </p:nvGrpSpPr>
        <p:grpSpPr>
          <a:xfrm>
            <a:off x="4946650" y="765364"/>
            <a:ext cx="741520" cy="5155430"/>
            <a:chOff x="4356100" y="765364"/>
            <a:chExt cx="741520" cy="5155430"/>
          </a:xfrm>
          <a:gradFill flip="none" rotWithShape="1">
            <a:gsLst>
              <a:gs pos="0">
                <a:srgbClr val="FF5C39"/>
              </a:gs>
              <a:gs pos="32000">
                <a:srgbClr val="C03BC4"/>
              </a:gs>
              <a:gs pos="68000">
                <a:srgbClr val="0078D4"/>
              </a:gs>
              <a:gs pos="100000">
                <a:srgbClr val="399A91"/>
              </a:gs>
            </a:gsLst>
            <a:lin ang="16200000" scaled="1"/>
            <a:tileRect/>
          </a:gradFill>
        </p:grpSpPr>
        <p:sp>
          <p:nvSpPr>
            <p:cNvPr id="8" name="Oval 7">
              <a:extLst>
                <a:ext uri="{FF2B5EF4-FFF2-40B4-BE49-F238E27FC236}">
                  <a16:creationId xmlns:a16="http://schemas.microsoft.com/office/drawing/2014/main" id="{7C5CFA28-EF59-DA12-7425-E7F0C304E268}"/>
                </a:ext>
                <a:ext uri="{C183D7F6-B498-43B3-948B-1728B52AA6E4}">
                  <adec:decorative xmlns:adec="http://schemas.microsoft.com/office/drawing/2017/decorative" val="1"/>
                </a:ext>
              </a:extLst>
            </p:cNvPr>
            <p:cNvSpPr/>
            <p:nvPr/>
          </p:nvSpPr>
          <p:spPr bwMode="auto">
            <a:xfrm>
              <a:off x="4356100" y="76536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9" name="Oval 8">
              <a:extLst>
                <a:ext uri="{FF2B5EF4-FFF2-40B4-BE49-F238E27FC236}">
                  <a16:creationId xmlns:a16="http://schemas.microsoft.com/office/drawing/2014/main" id="{1ABAD386-7FAF-96D5-FE1C-2C7CB19B2850}"/>
                </a:ext>
                <a:ext uri="{C183D7F6-B498-43B3-948B-1728B52AA6E4}">
                  <adec:decorative xmlns:adec="http://schemas.microsoft.com/office/drawing/2017/decorative" val="1"/>
                </a:ext>
              </a:extLst>
            </p:cNvPr>
            <p:cNvSpPr/>
            <p:nvPr/>
          </p:nvSpPr>
          <p:spPr bwMode="auto">
            <a:xfrm>
              <a:off x="4356100" y="2187936"/>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10" name="Oval 9">
              <a:extLst>
                <a:ext uri="{FF2B5EF4-FFF2-40B4-BE49-F238E27FC236}">
                  <a16:creationId xmlns:a16="http://schemas.microsoft.com/office/drawing/2014/main" id="{B5556FE3-3568-B2E6-EC69-4FDBEB190EE2}"/>
                </a:ext>
                <a:ext uri="{C183D7F6-B498-43B3-948B-1728B52AA6E4}">
                  <adec:decorative xmlns:adec="http://schemas.microsoft.com/office/drawing/2017/decorative" val="1"/>
                </a:ext>
              </a:extLst>
            </p:cNvPr>
            <p:cNvSpPr/>
            <p:nvPr/>
          </p:nvSpPr>
          <p:spPr bwMode="auto">
            <a:xfrm>
              <a:off x="4356100" y="3782350"/>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12" name="Oval 11">
              <a:extLst>
                <a:ext uri="{FF2B5EF4-FFF2-40B4-BE49-F238E27FC236}">
                  <a16:creationId xmlns:a16="http://schemas.microsoft.com/office/drawing/2014/main" id="{D65CDBD1-654F-18E0-CEF5-824645D78DA8}"/>
                </a:ext>
                <a:ext uri="{C183D7F6-B498-43B3-948B-1728B52AA6E4}">
                  <adec:decorative xmlns:adec="http://schemas.microsoft.com/office/drawing/2017/decorative" val="1"/>
                </a:ext>
              </a:extLst>
            </p:cNvPr>
            <p:cNvSpPr/>
            <p:nvPr/>
          </p:nvSpPr>
          <p:spPr bwMode="auto">
            <a:xfrm>
              <a:off x="4356100" y="517927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grpSp>
      <p:cxnSp>
        <p:nvCxnSpPr>
          <p:cNvPr id="22" name="!!line2">
            <a:extLst>
              <a:ext uri="{FF2B5EF4-FFF2-40B4-BE49-F238E27FC236}">
                <a16:creationId xmlns:a16="http://schemas.microsoft.com/office/drawing/2014/main" id="{9BD55E56-09B7-4F89-D22D-9F0A1E4F5146}"/>
              </a:ext>
              <a:ext uri="{C183D7F6-B498-43B3-948B-1728B52AA6E4}">
                <adec:decorative xmlns:adec="http://schemas.microsoft.com/office/drawing/2017/decorative" val="1"/>
              </a:ext>
            </a:extLst>
          </p:cNvPr>
          <p:cNvCxnSpPr>
            <a:cxnSpLocks/>
          </p:cNvCxnSpPr>
          <p:nvPr/>
        </p:nvCxnSpPr>
        <p:spPr>
          <a:xfrm>
            <a:off x="5937665" y="1698651"/>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line2">
            <a:extLst>
              <a:ext uri="{FF2B5EF4-FFF2-40B4-BE49-F238E27FC236}">
                <a16:creationId xmlns:a16="http://schemas.microsoft.com/office/drawing/2014/main" id="{004C0AEC-4DBB-F8CE-2551-93E0D324C5B6}"/>
              </a:ext>
              <a:ext uri="{C183D7F6-B498-43B3-948B-1728B52AA6E4}">
                <adec:decorative xmlns:adec="http://schemas.microsoft.com/office/drawing/2017/decorative" val="1"/>
              </a:ext>
            </a:extLst>
          </p:cNvPr>
          <p:cNvCxnSpPr>
            <a:cxnSpLocks/>
          </p:cNvCxnSpPr>
          <p:nvPr/>
        </p:nvCxnSpPr>
        <p:spPr>
          <a:xfrm>
            <a:off x="5937665" y="3439259"/>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line2">
            <a:extLst>
              <a:ext uri="{FF2B5EF4-FFF2-40B4-BE49-F238E27FC236}">
                <a16:creationId xmlns:a16="http://schemas.microsoft.com/office/drawing/2014/main" id="{B6A7C240-D643-39DC-D601-C8F8F82F903C}"/>
              </a:ext>
              <a:ext uri="{C183D7F6-B498-43B3-948B-1728B52AA6E4}">
                <adec:decorative xmlns:adec="http://schemas.microsoft.com/office/drawing/2017/decorative" val="1"/>
              </a:ext>
            </a:extLst>
          </p:cNvPr>
          <p:cNvCxnSpPr>
            <a:cxnSpLocks/>
          </p:cNvCxnSpPr>
          <p:nvPr/>
        </p:nvCxnSpPr>
        <p:spPr>
          <a:xfrm>
            <a:off x="5937665" y="4846443"/>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11075986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7A90659F-5C90-4C36-4EB7-D394B77C8BDF}"/>
              </a:ext>
              <a:ext uri="{C183D7F6-B498-43B3-948B-1728B52AA6E4}">
                <adec:decorative xmlns:adec="http://schemas.microsoft.com/office/drawing/2017/decorative" val="1"/>
              </a:ext>
            </a:extLst>
          </p:cNvPr>
          <p:cNvSpPr/>
          <p:nvPr/>
        </p:nvSpPr>
        <p:spPr bwMode="auto">
          <a:xfrm>
            <a:off x="7325522" y="1573903"/>
            <a:ext cx="4534356" cy="4080074"/>
          </a:xfrm>
          <a:prstGeom prst="roundRect">
            <a:avLst>
              <a:gd name="adj" fmla="val 3612"/>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3" name="Rectangle: Rounded Corners 18">
            <a:extLst>
              <a:ext uri="{FF2B5EF4-FFF2-40B4-BE49-F238E27FC236}">
                <a16:creationId xmlns:a16="http://schemas.microsoft.com/office/drawing/2014/main" id="{FDD954A8-8393-29F0-6873-0F57FD518096}"/>
              </a:ext>
              <a:ext uri="{C183D7F6-B498-43B3-948B-1728B52AA6E4}">
                <adec:decorative xmlns:adec="http://schemas.microsoft.com/office/drawing/2017/decorative" val="1"/>
              </a:ext>
            </a:extLst>
          </p:cNvPr>
          <p:cNvSpPr/>
          <p:nvPr/>
        </p:nvSpPr>
        <p:spPr bwMode="auto">
          <a:xfrm>
            <a:off x="7320305" y="1573903"/>
            <a:ext cx="4534356" cy="876050"/>
          </a:xfrm>
          <a:prstGeom prst="round2SameRect">
            <a:avLst>
              <a:gd name="adj1" fmla="val 15113"/>
              <a:gd name="adj2" fmla="val 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CA" sz="1800" b="1">
              <a:ln w="3175">
                <a:noFill/>
              </a:ln>
              <a:solidFill>
                <a:schemeClr val="bg1"/>
              </a:solidFill>
              <a:latin typeface="Segoe UI Semibold" panose="020F0502020204030204" pitchFamily="34" charset="0"/>
              <a:cs typeface="Segoe UI" pitchFamily="34" charset="0"/>
            </a:endParaRPr>
          </a:p>
        </p:txBody>
      </p:sp>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p:txBody>
          <a:bodyPr/>
          <a:lstStyle/>
          <a:p>
            <a:r>
              <a:rPr lang="en-US"/>
              <a:t>Efficient vector storage: Quantization</a:t>
            </a:r>
          </a:p>
        </p:txBody>
      </p:sp>
      <p:sp>
        <p:nvSpPr>
          <p:cNvPr id="17" name="Text Placeholder 4">
            <a:extLst>
              <a:ext uri="{FF2B5EF4-FFF2-40B4-BE49-F238E27FC236}">
                <a16:creationId xmlns:a16="http://schemas.microsoft.com/office/drawing/2014/main" id="{D4D1A894-1FC1-4D33-5916-587A26632199}"/>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Store more vectors with less space using quantization</a:t>
            </a:r>
          </a:p>
        </p:txBody>
      </p:sp>
      <p:sp>
        <p:nvSpPr>
          <p:cNvPr id="19" name="Rounded Rectangle 5">
            <a:extLst>
              <a:ext uri="{FF2B5EF4-FFF2-40B4-BE49-F238E27FC236}">
                <a16:creationId xmlns:a16="http://schemas.microsoft.com/office/drawing/2014/main" id="{7A7F2A05-0A4C-242F-F14A-3373834E91B6}"/>
              </a:ext>
              <a:ext uri="{C183D7F6-B498-43B3-948B-1728B52AA6E4}">
                <adec:decorative xmlns:adec="http://schemas.microsoft.com/office/drawing/2017/decorative" val="1"/>
              </a:ext>
            </a:extLst>
          </p:cNvPr>
          <p:cNvSpPr/>
          <p:nvPr/>
        </p:nvSpPr>
        <p:spPr bwMode="auto">
          <a:xfrm>
            <a:off x="599815" y="1582609"/>
            <a:ext cx="6539593" cy="2277687"/>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1" name="TextBox 20">
            <a:extLst>
              <a:ext uri="{FF2B5EF4-FFF2-40B4-BE49-F238E27FC236}">
                <a16:creationId xmlns:a16="http://schemas.microsoft.com/office/drawing/2014/main" id="{3A2DF649-8B2C-119F-EC7F-626EC14C6738}"/>
              </a:ext>
            </a:extLst>
          </p:cNvPr>
          <p:cNvSpPr txBox="1"/>
          <p:nvPr/>
        </p:nvSpPr>
        <p:spPr>
          <a:xfrm>
            <a:off x="917924" y="1701662"/>
            <a:ext cx="4289635" cy="246221"/>
          </a:xfrm>
          <a:prstGeom prst="rect">
            <a:avLst/>
          </a:prstGeom>
          <a:noFill/>
        </p:spPr>
        <p:txBody>
          <a:bodyPr wrap="square" lIns="0" tIns="0" rIns="0" bIns="0" rtlCol="0">
            <a:spAutoFit/>
          </a:bodyPr>
          <a:lstStyle/>
          <a:p>
            <a:r>
              <a:rPr lang="en-US" sz="1600">
                <a:latin typeface="+mj-lt"/>
              </a:rPr>
              <a:t>Scalar quantization from float32 to int8:</a:t>
            </a:r>
          </a:p>
        </p:txBody>
      </p:sp>
      <p:sp>
        <p:nvSpPr>
          <p:cNvPr id="10" name="TextBox 9">
            <a:extLst>
              <a:ext uri="{FF2B5EF4-FFF2-40B4-BE49-F238E27FC236}">
                <a16:creationId xmlns:a16="http://schemas.microsoft.com/office/drawing/2014/main" id="{B71B329C-8722-3C47-FE7D-BF7E493214C4}"/>
              </a:ext>
            </a:extLst>
          </p:cNvPr>
          <p:cNvSpPr txBox="1"/>
          <p:nvPr/>
        </p:nvSpPr>
        <p:spPr>
          <a:xfrm>
            <a:off x="917924" y="2080621"/>
            <a:ext cx="418879" cy="369332"/>
          </a:xfrm>
          <a:prstGeom prst="rect">
            <a:avLst/>
          </a:prstGeom>
          <a:noFill/>
        </p:spPr>
        <p:txBody>
          <a:bodyPr wrap="square" lIns="0" tIns="0" rIns="0" bIns="0" rtlCol="0">
            <a:spAutoFit/>
          </a:bodyPr>
          <a:lstStyle/>
          <a:p>
            <a:pPr algn="l"/>
            <a:r>
              <a:rPr lang="en-US" sz="1200">
                <a:latin typeface="+mj-lt"/>
              </a:rPr>
              <a:t>Min float</a:t>
            </a:r>
          </a:p>
        </p:txBody>
      </p:sp>
      <p:sp>
        <p:nvSpPr>
          <p:cNvPr id="14" name="TextBox 13">
            <a:extLst>
              <a:ext uri="{FF2B5EF4-FFF2-40B4-BE49-F238E27FC236}">
                <a16:creationId xmlns:a16="http://schemas.microsoft.com/office/drawing/2014/main" id="{C19F69FE-09F5-7AC9-9781-7B0E618421DD}"/>
              </a:ext>
            </a:extLst>
          </p:cNvPr>
          <p:cNvSpPr txBox="1"/>
          <p:nvPr/>
        </p:nvSpPr>
        <p:spPr>
          <a:xfrm>
            <a:off x="1269109" y="2795748"/>
            <a:ext cx="807373" cy="436907"/>
          </a:xfrm>
          <a:prstGeom prst="rect">
            <a:avLst/>
          </a:prstGeom>
          <a:noFill/>
        </p:spPr>
        <p:txBody>
          <a:bodyPr wrap="square" lIns="0" tIns="0" rIns="0" bIns="0" rtlCol="0">
            <a:spAutoFit/>
          </a:bodyPr>
          <a:lstStyle/>
          <a:p>
            <a:pPr algn="r"/>
            <a:r>
              <a:rPr lang="en-US" sz="1400">
                <a:latin typeface="+mj-lt"/>
              </a:rPr>
              <a:t>~Min observed value</a:t>
            </a:r>
          </a:p>
        </p:txBody>
      </p:sp>
      <p:sp>
        <p:nvSpPr>
          <p:cNvPr id="12" name="TextBox 11">
            <a:extLst>
              <a:ext uri="{FF2B5EF4-FFF2-40B4-BE49-F238E27FC236}">
                <a16:creationId xmlns:a16="http://schemas.microsoft.com/office/drawing/2014/main" id="{77D5A9DF-BA2A-C680-793E-329CD948D187}"/>
              </a:ext>
            </a:extLst>
          </p:cNvPr>
          <p:cNvSpPr txBox="1"/>
          <p:nvPr/>
        </p:nvSpPr>
        <p:spPr>
          <a:xfrm>
            <a:off x="2359256" y="3434773"/>
            <a:ext cx="552512" cy="249661"/>
          </a:xfrm>
          <a:prstGeom prst="rect">
            <a:avLst/>
          </a:prstGeom>
          <a:noFill/>
        </p:spPr>
        <p:txBody>
          <a:bodyPr wrap="square" lIns="0" tIns="0" rIns="0" bIns="0" rtlCol="0">
            <a:spAutoFit/>
          </a:bodyPr>
          <a:lstStyle/>
          <a:p>
            <a:pPr algn="ctr"/>
            <a:r>
              <a:rPr lang="en-US" sz="1600">
                <a:latin typeface="+mj-lt"/>
              </a:rPr>
              <a:t>-127</a:t>
            </a:r>
          </a:p>
        </p:txBody>
      </p:sp>
      <p:sp>
        <p:nvSpPr>
          <p:cNvPr id="13" name="TextBox 12">
            <a:extLst>
              <a:ext uri="{FF2B5EF4-FFF2-40B4-BE49-F238E27FC236}">
                <a16:creationId xmlns:a16="http://schemas.microsoft.com/office/drawing/2014/main" id="{B3E9B638-EC1E-45A6-FE79-9455A650235B}"/>
              </a:ext>
            </a:extLst>
          </p:cNvPr>
          <p:cNvSpPr txBox="1"/>
          <p:nvPr/>
        </p:nvSpPr>
        <p:spPr>
          <a:xfrm>
            <a:off x="4879889" y="3467121"/>
            <a:ext cx="511175" cy="249661"/>
          </a:xfrm>
          <a:prstGeom prst="rect">
            <a:avLst/>
          </a:prstGeom>
          <a:noFill/>
        </p:spPr>
        <p:txBody>
          <a:bodyPr wrap="square" lIns="0" tIns="0" rIns="0" bIns="0" rtlCol="0">
            <a:spAutoFit/>
          </a:bodyPr>
          <a:lstStyle/>
          <a:p>
            <a:pPr algn="ctr"/>
            <a:r>
              <a:rPr lang="en-US" sz="1600">
                <a:latin typeface="+mj-lt"/>
              </a:rPr>
              <a:t>128</a:t>
            </a:r>
          </a:p>
        </p:txBody>
      </p:sp>
      <p:sp>
        <p:nvSpPr>
          <p:cNvPr id="15" name="TextBox 14">
            <a:extLst>
              <a:ext uri="{FF2B5EF4-FFF2-40B4-BE49-F238E27FC236}">
                <a16:creationId xmlns:a16="http://schemas.microsoft.com/office/drawing/2014/main" id="{A8B046D1-FAAC-7A03-FCD6-607DC0C9EBCA}"/>
              </a:ext>
            </a:extLst>
          </p:cNvPr>
          <p:cNvSpPr txBox="1"/>
          <p:nvPr/>
        </p:nvSpPr>
        <p:spPr>
          <a:xfrm>
            <a:off x="5629407" y="2795748"/>
            <a:ext cx="820989" cy="436907"/>
          </a:xfrm>
          <a:prstGeom prst="rect">
            <a:avLst/>
          </a:prstGeom>
          <a:noFill/>
        </p:spPr>
        <p:txBody>
          <a:bodyPr wrap="square" lIns="0" tIns="0" rIns="0" bIns="0" rtlCol="0">
            <a:spAutoFit/>
          </a:bodyPr>
          <a:lstStyle/>
          <a:p>
            <a:pPr algn="l"/>
            <a:r>
              <a:rPr lang="en-US" sz="1400">
                <a:latin typeface="+mj-lt"/>
              </a:rPr>
              <a:t>~Max observed value</a:t>
            </a:r>
          </a:p>
        </p:txBody>
      </p:sp>
      <p:sp>
        <p:nvSpPr>
          <p:cNvPr id="11" name="TextBox 10">
            <a:extLst>
              <a:ext uri="{FF2B5EF4-FFF2-40B4-BE49-F238E27FC236}">
                <a16:creationId xmlns:a16="http://schemas.microsoft.com/office/drawing/2014/main" id="{240CA03C-EFE5-7A24-FE9C-1C464EA07AC3}"/>
              </a:ext>
            </a:extLst>
          </p:cNvPr>
          <p:cNvSpPr txBox="1"/>
          <p:nvPr/>
        </p:nvSpPr>
        <p:spPr>
          <a:xfrm>
            <a:off x="6364517" y="2080622"/>
            <a:ext cx="437064" cy="369332"/>
          </a:xfrm>
          <a:prstGeom prst="rect">
            <a:avLst/>
          </a:prstGeom>
          <a:noFill/>
        </p:spPr>
        <p:txBody>
          <a:bodyPr wrap="square" lIns="0" tIns="0" rIns="0" bIns="0" rtlCol="0">
            <a:spAutoFit/>
          </a:bodyPr>
          <a:lstStyle/>
          <a:p>
            <a:pPr algn="r"/>
            <a:r>
              <a:rPr lang="en-US" sz="1200">
                <a:latin typeface="+mj-lt"/>
              </a:rPr>
              <a:t>Max float</a:t>
            </a:r>
          </a:p>
        </p:txBody>
      </p:sp>
      <p:sp>
        <p:nvSpPr>
          <p:cNvPr id="20" name="Rounded Rectangle 5">
            <a:extLst>
              <a:ext uri="{FF2B5EF4-FFF2-40B4-BE49-F238E27FC236}">
                <a16:creationId xmlns:a16="http://schemas.microsoft.com/office/drawing/2014/main" id="{26F28580-7E7A-BAD7-678C-52471EFB8D66}"/>
              </a:ext>
              <a:ext uri="{C183D7F6-B498-43B3-948B-1728B52AA6E4}">
                <adec:decorative xmlns:adec="http://schemas.microsoft.com/office/drawing/2017/decorative" val="1"/>
              </a:ext>
            </a:extLst>
          </p:cNvPr>
          <p:cNvSpPr/>
          <p:nvPr/>
        </p:nvSpPr>
        <p:spPr bwMode="auto">
          <a:xfrm>
            <a:off x="599815" y="3982909"/>
            <a:ext cx="6539593" cy="2277687"/>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9" name="TextBox 48">
            <a:extLst>
              <a:ext uri="{FF2B5EF4-FFF2-40B4-BE49-F238E27FC236}">
                <a16:creationId xmlns:a16="http://schemas.microsoft.com/office/drawing/2014/main" id="{DF44A340-54D1-4E79-B6E0-63902A1B6996}"/>
              </a:ext>
            </a:extLst>
          </p:cNvPr>
          <p:cNvSpPr txBox="1"/>
          <p:nvPr/>
        </p:nvSpPr>
        <p:spPr>
          <a:xfrm>
            <a:off x="889765" y="4101340"/>
            <a:ext cx="4289635" cy="246221"/>
          </a:xfrm>
          <a:prstGeom prst="rect">
            <a:avLst/>
          </a:prstGeom>
          <a:noFill/>
        </p:spPr>
        <p:txBody>
          <a:bodyPr wrap="square" lIns="0" tIns="0" rIns="0" bIns="0" rtlCol="0">
            <a:spAutoFit/>
          </a:bodyPr>
          <a:lstStyle/>
          <a:p>
            <a:r>
              <a:rPr lang="en-US" sz="1600">
                <a:latin typeface="+mj-lt"/>
              </a:rPr>
              <a:t>Binary quantization to a single bit:</a:t>
            </a:r>
          </a:p>
        </p:txBody>
      </p:sp>
      <p:sp>
        <p:nvSpPr>
          <p:cNvPr id="53" name="Oval 52">
            <a:extLst>
              <a:ext uri="{FF2B5EF4-FFF2-40B4-BE49-F238E27FC236}">
                <a16:creationId xmlns:a16="http://schemas.microsoft.com/office/drawing/2014/main" id="{E394EC55-356D-9426-B0F8-E87831FD6C93}"/>
              </a:ext>
              <a:ext uri="{C183D7F6-B498-43B3-948B-1728B52AA6E4}">
                <adec:decorative xmlns:adec="http://schemas.microsoft.com/office/drawing/2017/decorative" val="1"/>
              </a:ext>
            </a:extLst>
          </p:cNvPr>
          <p:cNvSpPr/>
          <p:nvPr/>
        </p:nvSpPr>
        <p:spPr bwMode="auto">
          <a:xfrm>
            <a:off x="859194" y="4494913"/>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1</a:t>
            </a:r>
          </a:p>
        </p:txBody>
      </p:sp>
      <p:sp>
        <p:nvSpPr>
          <p:cNvPr id="51" name="Rectangle 50">
            <a:extLst>
              <a:ext uri="{FF2B5EF4-FFF2-40B4-BE49-F238E27FC236}">
                <a16:creationId xmlns:a16="http://schemas.microsoft.com/office/drawing/2014/main" id="{F2E8D4D2-89EA-AAAC-73FD-BC47FAED032A}"/>
              </a:ext>
            </a:extLst>
          </p:cNvPr>
          <p:cNvSpPr/>
          <p:nvPr/>
        </p:nvSpPr>
        <p:spPr>
          <a:xfrm>
            <a:off x="1210572" y="4500523"/>
            <a:ext cx="5669456"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Pick a center value C based on a sample or offline knowledge</a:t>
            </a:r>
          </a:p>
        </p:txBody>
      </p:sp>
      <p:sp>
        <p:nvSpPr>
          <p:cNvPr id="58" name="Oval 57">
            <a:extLst>
              <a:ext uri="{FF2B5EF4-FFF2-40B4-BE49-F238E27FC236}">
                <a16:creationId xmlns:a16="http://schemas.microsoft.com/office/drawing/2014/main" id="{39E56B31-53B6-7107-2D73-9CAA8E671F2A}"/>
              </a:ext>
              <a:ext uri="{C183D7F6-B498-43B3-948B-1728B52AA6E4}">
                <adec:decorative xmlns:adec="http://schemas.microsoft.com/office/drawing/2017/decorative" val="1"/>
              </a:ext>
            </a:extLst>
          </p:cNvPr>
          <p:cNvSpPr/>
          <p:nvPr/>
        </p:nvSpPr>
        <p:spPr bwMode="auto">
          <a:xfrm>
            <a:off x="859194" y="4851834"/>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2</a:t>
            </a:r>
          </a:p>
        </p:txBody>
      </p:sp>
      <p:sp>
        <p:nvSpPr>
          <p:cNvPr id="56" name="Rectangle 55">
            <a:extLst>
              <a:ext uri="{FF2B5EF4-FFF2-40B4-BE49-F238E27FC236}">
                <a16:creationId xmlns:a16="http://schemas.microsoft.com/office/drawing/2014/main" id="{E16B1468-992D-BA3C-2D02-84506233AD70}"/>
              </a:ext>
            </a:extLst>
          </p:cNvPr>
          <p:cNvSpPr/>
          <p:nvPr/>
        </p:nvSpPr>
        <p:spPr>
          <a:xfrm>
            <a:off x="1250178" y="4857444"/>
            <a:ext cx="3883960"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If &gt;= C, it’s a 1, otherwise it’s a 0</a:t>
            </a:r>
          </a:p>
        </p:txBody>
      </p:sp>
      <p:sp>
        <p:nvSpPr>
          <p:cNvPr id="63" name="Oval 62">
            <a:extLst>
              <a:ext uri="{FF2B5EF4-FFF2-40B4-BE49-F238E27FC236}">
                <a16:creationId xmlns:a16="http://schemas.microsoft.com/office/drawing/2014/main" id="{2D1D49E9-F1F9-5166-E423-56360508946B}"/>
              </a:ext>
              <a:ext uri="{C183D7F6-B498-43B3-948B-1728B52AA6E4}">
                <adec:decorative xmlns:adec="http://schemas.microsoft.com/office/drawing/2017/decorative" val="1"/>
              </a:ext>
            </a:extLst>
          </p:cNvPr>
          <p:cNvSpPr/>
          <p:nvPr/>
        </p:nvSpPr>
        <p:spPr bwMode="auto">
          <a:xfrm>
            <a:off x="859194" y="5208756"/>
            <a:ext cx="232818" cy="232818"/>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1100" b="1">
                <a:gradFill>
                  <a:gsLst>
                    <a:gs pos="1399">
                      <a:srgbClr val="FFFFFF"/>
                    </a:gs>
                    <a:gs pos="17000">
                      <a:srgbClr val="FFFFFF"/>
                    </a:gs>
                  </a:gsLst>
                  <a:path path="circle">
                    <a:fillToRect l="100000" t="100000"/>
                  </a:path>
                </a:gradFill>
                <a:cs typeface="Segoe UI" panose="020B0502040204020203" pitchFamily="34" charset="0"/>
              </a:rPr>
              <a:t>3</a:t>
            </a:r>
          </a:p>
        </p:txBody>
      </p:sp>
      <p:sp>
        <p:nvSpPr>
          <p:cNvPr id="61" name="Rectangle 60">
            <a:extLst>
              <a:ext uri="{FF2B5EF4-FFF2-40B4-BE49-F238E27FC236}">
                <a16:creationId xmlns:a16="http://schemas.microsoft.com/office/drawing/2014/main" id="{F2C24CAA-3E27-92BA-6BF6-65463DA5951A}"/>
              </a:ext>
            </a:extLst>
          </p:cNvPr>
          <p:cNvSpPr/>
          <p:nvPr/>
        </p:nvSpPr>
        <p:spPr>
          <a:xfrm>
            <a:off x="1250178" y="5214366"/>
            <a:ext cx="3883960" cy="1938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400"/>
              <a:t>Repeat for each dimension</a:t>
            </a:r>
          </a:p>
        </p:txBody>
      </p:sp>
      <p:sp>
        <p:nvSpPr>
          <p:cNvPr id="29" name="Oval 28">
            <a:extLst>
              <a:ext uri="{FF2B5EF4-FFF2-40B4-BE49-F238E27FC236}">
                <a16:creationId xmlns:a16="http://schemas.microsoft.com/office/drawing/2014/main" id="{124A96BE-6D9D-51F2-9041-7D652D6E0478}"/>
              </a:ext>
            </a:extLst>
          </p:cNvPr>
          <p:cNvSpPr>
            <a:spLocks/>
          </p:cNvSpPr>
          <p:nvPr/>
        </p:nvSpPr>
        <p:spPr>
          <a:xfrm>
            <a:off x="2233256" y="5868235"/>
            <a:ext cx="252000" cy="252000"/>
          </a:xfrm>
          <a:prstGeom prst="ellipse">
            <a:avLst/>
          </a:prstGeom>
          <a:solidFill>
            <a:srgbClr val="D9D9D6"/>
          </a:solidFill>
          <a:ln>
            <a:noFill/>
          </a:ln>
        </p:spPr>
        <p:txBody>
          <a:bodyPr wrap="square" lIns="0" tIns="0" rIns="0" bIns="0" anchor="ctr" anchorCtr="0">
            <a:noAutofit/>
          </a:bodyPr>
          <a:lstStyle/>
          <a:p>
            <a:pPr marL="0" lvl="2" algn="ctr" defTabSz="828675" fontAlgn="base">
              <a:lnSpc>
                <a:spcPct val="90000"/>
              </a:lnSpc>
              <a:spcBef>
                <a:spcPts val="1000"/>
              </a:spcBef>
              <a:tabLst>
                <a:tab pos="1773238" algn="l"/>
              </a:tabLst>
              <a:defRPr/>
            </a:pPr>
            <a:r>
              <a:rPr lang="en-US" sz="1200">
                <a:latin typeface="Segoe UI Semibold" panose="020B0502040204020203" pitchFamily="34" charset="0"/>
              </a:rPr>
              <a:t>0</a:t>
            </a:r>
          </a:p>
        </p:txBody>
      </p:sp>
      <p:sp>
        <p:nvSpPr>
          <p:cNvPr id="30" name="Oval 29">
            <a:extLst>
              <a:ext uri="{FF2B5EF4-FFF2-40B4-BE49-F238E27FC236}">
                <a16:creationId xmlns:a16="http://schemas.microsoft.com/office/drawing/2014/main" id="{9C3C2951-83D3-C1A2-6C92-F4E3D98F3468}"/>
              </a:ext>
            </a:extLst>
          </p:cNvPr>
          <p:cNvSpPr>
            <a:spLocks/>
          </p:cNvSpPr>
          <p:nvPr/>
        </p:nvSpPr>
        <p:spPr>
          <a:xfrm>
            <a:off x="5271022" y="5868235"/>
            <a:ext cx="252000" cy="252000"/>
          </a:xfrm>
          <a:prstGeom prst="ellipse">
            <a:avLst/>
          </a:prstGeom>
          <a:solidFill>
            <a:srgbClr val="D9D9D6"/>
          </a:solidFill>
          <a:ln>
            <a:noFill/>
          </a:ln>
        </p:spPr>
        <p:txBody>
          <a:bodyPr wrap="square" lIns="0" tIns="0" rIns="0" bIns="0" anchor="ctr" anchorCtr="0">
            <a:noAutofit/>
          </a:bodyPr>
          <a:lstStyle/>
          <a:p>
            <a:pPr marL="0" lvl="2" algn="ctr" defTabSz="828675" fontAlgn="base">
              <a:lnSpc>
                <a:spcPct val="90000"/>
              </a:lnSpc>
              <a:spcBef>
                <a:spcPts val="1000"/>
              </a:spcBef>
              <a:tabLst>
                <a:tab pos="1773238" algn="l"/>
              </a:tabLst>
              <a:defRPr/>
            </a:pPr>
            <a:r>
              <a:rPr lang="en-US" sz="1200">
                <a:latin typeface="Segoe UI Semibold" panose="020B0502040204020203" pitchFamily="34" charset="0"/>
              </a:rPr>
              <a:t>1</a:t>
            </a:r>
          </a:p>
        </p:txBody>
      </p:sp>
      <p:graphicFrame>
        <p:nvGraphicFramePr>
          <p:cNvPr id="24" name="Content Placeholder 6">
            <a:extLst>
              <a:ext uri="{FF2B5EF4-FFF2-40B4-BE49-F238E27FC236}">
                <a16:creationId xmlns:a16="http://schemas.microsoft.com/office/drawing/2014/main" id="{58F18A0A-0C56-5328-D905-1634E90D2F8D}"/>
              </a:ext>
            </a:extLst>
          </p:cNvPr>
          <p:cNvGraphicFramePr>
            <a:graphicFrameLocks/>
          </p:cNvGraphicFramePr>
          <p:nvPr>
            <p:extLst>
              <p:ext uri="{D42A27DB-BD31-4B8C-83A1-F6EECF244321}">
                <p14:modId xmlns:p14="http://schemas.microsoft.com/office/powerpoint/2010/main" val="2526496542"/>
              </p:ext>
            </p:extLst>
          </p:nvPr>
        </p:nvGraphicFramePr>
        <p:xfrm>
          <a:off x="7325522" y="1585230"/>
          <a:ext cx="4534358" cy="2380876"/>
        </p:xfrm>
        <a:graphic>
          <a:graphicData uri="http://schemas.openxmlformats.org/drawingml/2006/table">
            <a:tbl>
              <a:tblPr firstRow="1" bandRow="1">
                <a:tableStyleId>{C083E6E3-FA7D-4D7B-A595-EF9225AFEA82}</a:tableStyleId>
              </a:tblPr>
              <a:tblGrid>
                <a:gridCol w="1910338">
                  <a:extLst>
                    <a:ext uri="{9D8B030D-6E8A-4147-A177-3AD203B41FA5}">
                      <a16:colId xmlns:a16="http://schemas.microsoft.com/office/drawing/2014/main" val="2346987327"/>
                    </a:ext>
                  </a:extLst>
                </a:gridCol>
                <a:gridCol w="2624020">
                  <a:extLst>
                    <a:ext uri="{9D8B030D-6E8A-4147-A177-3AD203B41FA5}">
                      <a16:colId xmlns:a16="http://schemas.microsoft.com/office/drawing/2014/main" val="475982767"/>
                    </a:ext>
                  </a:extLst>
                </a:gridCol>
              </a:tblGrid>
              <a:tr h="812923">
                <a:tc>
                  <a:txBody>
                    <a:bodyPr/>
                    <a:lstStyle/>
                    <a:p>
                      <a:pPr algn="l"/>
                      <a:r>
                        <a:rPr lang="en-US" sz="1600" b="0">
                          <a:solidFill>
                            <a:schemeClr val="bg1"/>
                          </a:solidFill>
                          <a:latin typeface="+mj-lt"/>
                        </a:rPr>
                        <a:t>Model</a:t>
                      </a:r>
                    </a:p>
                  </a:txBody>
                  <a:tcPr marL="108000" anchor="ctr">
                    <a:lnL>
                      <a:noFill/>
                    </a:lnL>
                    <a:lnR>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bg1"/>
                          </a:solidFill>
                          <a:latin typeface="+mj-lt"/>
                        </a:rPr>
                        <a:t>Search Quality MIRACL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bg1"/>
                          </a:solidFill>
                          <a:latin typeface="+mj-lt"/>
                        </a:rPr>
                        <a:t>(Semantic Search on 18 languages, nDCG@10, higher=better)</a:t>
                      </a:r>
                    </a:p>
                  </a:txBody>
                  <a:tcPr marL="288000" anchor="ctr">
                    <a:lnL>
                      <a:noFill/>
                    </a:lnL>
                    <a:lnR>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0921342"/>
                  </a:ext>
                </a:extLst>
              </a:tr>
              <a:tr h="607044">
                <a:tc>
                  <a:txBody>
                    <a:bodyPr/>
                    <a:lstStyle/>
                    <a:p>
                      <a:pPr marL="0" algn="l" defTabSz="932742" rtl="0" eaLnBrk="1" latinLnBrk="0" hangingPunct="1"/>
                      <a:r>
                        <a:rPr lang="en-US" sz="1600" b="0" kern="1200">
                          <a:solidFill>
                            <a:schemeClr val="tx1"/>
                          </a:solidFill>
                          <a:latin typeface="+mj-lt"/>
                          <a:ea typeface="+mn-ea"/>
                          <a:cs typeface="+mn-cs"/>
                        </a:rPr>
                        <a:t>Cohere Embed v3</a:t>
                      </a:r>
                    </a:p>
                  </a:txBody>
                  <a:tcPr marT="216000" marB="144000" anchor="ctr">
                    <a:lnL>
                      <a:noFill/>
                    </a:lnL>
                    <a:lnR>
                      <a:noFill/>
                    </a:lnR>
                    <a:lnT w="317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latinLnBrk="0" hangingPunct="1"/>
                      <a:endParaRPr lang="en-US" sz="1600" b="0" kern="1200">
                        <a:gradFill>
                          <a:gsLst>
                            <a:gs pos="0">
                              <a:srgbClr val="C03BC4"/>
                            </a:gs>
                            <a:gs pos="80000">
                              <a:srgbClr val="0078D4"/>
                            </a:gs>
                          </a:gsLst>
                          <a:path path="circle">
                            <a:fillToRect l="100000" t="100000"/>
                          </a:path>
                        </a:gradFill>
                        <a:latin typeface="+mj-lt"/>
                        <a:ea typeface="+mn-ea"/>
                        <a:cs typeface="+mn-cs"/>
                      </a:endParaRPr>
                    </a:p>
                  </a:txBody>
                  <a:tcPr marT="216000" marB="144000" anchor="ctr">
                    <a:lnL>
                      <a:noFill/>
                    </a:lnL>
                    <a:lnR>
                      <a:noFill/>
                    </a:lnR>
                    <a:lnT w="317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958004"/>
                  </a:ext>
                </a:extLst>
              </a:tr>
              <a:tr h="320303">
                <a:tc>
                  <a:txBody>
                    <a:bodyPr/>
                    <a:lstStyle/>
                    <a:p>
                      <a:pPr algn="l"/>
                      <a:r>
                        <a:rPr lang="en-US" sz="1200">
                          <a:solidFill>
                            <a:schemeClr val="tx1">
                              <a:alpha val="80000"/>
                            </a:schemeClr>
                          </a:solidFill>
                        </a:rPr>
                        <a:t>Embed v3</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66.3</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084830"/>
                  </a:ext>
                </a:extLst>
              </a:tr>
              <a:tr h="320303">
                <a:tc>
                  <a:txBody>
                    <a:bodyPr/>
                    <a:lstStyle/>
                    <a:p>
                      <a:pPr algn="l"/>
                      <a:r>
                        <a:rPr lang="en-US" sz="1200">
                          <a:solidFill>
                            <a:schemeClr val="tx1">
                              <a:alpha val="80000"/>
                            </a:schemeClr>
                          </a:solidFill>
                        </a:rPr>
                        <a:t>Embed v3 – int8</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66.1</a:t>
                      </a:r>
                    </a:p>
                  </a:txBody>
                  <a:tcPr anchor="ctr">
                    <a:lnL>
                      <a:noFill/>
                    </a:lnL>
                    <a:lnR>
                      <a:noFill/>
                    </a:lnR>
                    <a:lnT w="12700" cap="flat" cmpd="sng" algn="ctr">
                      <a:solidFill>
                        <a:srgbClr val="BFBFBF"/>
                      </a:solid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629317"/>
                  </a:ext>
                </a:extLst>
              </a:tr>
              <a:tr h="320303">
                <a:tc>
                  <a:txBody>
                    <a:bodyPr/>
                    <a:lstStyle/>
                    <a:p>
                      <a:pPr algn="l"/>
                      <a:r>
                        <a:rPr lang="en-US" sz="1200">
                          <a:solidFill>
                            <a:schemeClr val="tx1">
                              <a:alpha val="80000"/>
                            </a:schemeClr>
                          </a:solidFill>
                        </a:rPr>
                        <a:t>Embed v3 - binary</a:t>
                      </a:r>
                    </a:p>
                  </a:txBody>
                  <a:tcPr anchor="ctr">
                    <a:lnL>
                      <a:noFill/>
                    </a:lnL>
                    <a:lnR>
                      <a:noFill/>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62.8</a:t>
                      </a:r>
                    </a:p>
                  </a:txBody>
                  <a:tcPr anchor="ctr">
                    <a:lnL>
                      <a:noFill/>
                    </a:lnL>
                    <a:lnR>
                      <a:noFill/>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0370897"/>
                  </a:ext>
                </a:extLst>
              </a:tr>
            </a:tbl>
          </a:graphicData>
        </a:graphic>
      </p:graphicFrame>
      <p:sp>
        <p:nvSpPr>
          <p:cNvPr id="26" name="TextBox 25">
            <a:extLst>
              <a:ext uri="{FF2B5EF4-FFF2-40B4-BE49-F238E27FC236}">
                <a16:creationId xmlns:a16="http://schemas.microsoft.com/office/drawing/2014/main" id="{5849BDB1-86E4-9AB7-1D55-902934FAD15D}"/>
              </a:ext>
            </a:extLst>
          </p:cNvPr>
          <p:cNvSpPr txBox="1"/>
          <p:nvPr/>
        </p:nvSpPr>
        <p:spPr>
          <a:xfrm>
            <a:off x="7543996" y="4168404"/>
            <a:ext cx="3364843" cy="184666"/>
          </a:xfrm>
          <a:prstGeom prst="rect">
            <a:avLst/>
          </a:prstGeom>
          <a:noFill/>
        </p:spPr>
        <p:txBody>
          <a:bodyPr wrap="square" lIns="0" tIns="0" rIns="0" bIns="0" rtlCol="0">
            <a:spAutoFit/>
          </a:bodyPr>
          <a:lstStyle/>
          <a:p>
            <a:r>
              <a:rPr lang="en-US" sz="1200">
                <a:ln w="3175">
                  <a:noFill/>
                </a:ln>
                <a:latin typeface="+mj-lt"/>
                <a:cs typeface="Segoe UI" pitchFamily="34" charset="0"/>
              </a:rPr>
              <a:t>Example:</a:t>
            </a:r>
          </a:p>
        </p:txBody>
      </p:sp>
      <p:sp>
        <p:nvSpPr>
          <p:cNvPr id="27" name="TextBox 26">
            <a:extLst>
              <a:ext uri="{FF2B5EF4-FFF2-40B4-BE49-F238E27FC236}">
                <a16:creationId xmlns:a16="http://schemas.microsoft.com/office/drawing/2014/main" id="{921F1FF3-12FE-ABF9-F371-0E07DF911E85}"/>
              </a:ext>
            </a:extLst>
          </p:cNvPr>
          <p:cNvSpPr txBox="1"/>
          <p:nvPr/>
        </p:nvSpPr>
        <p:spPr>
          <a:xfrm>
            <a:off x="7543996" y="4440280"/>
            <a:ext cx="4034209" cy="492443"/>
          </a:xfrm>
          <a:prstGeom prst="rect">
            <a:avLst/>
          </a:prstGeom>
          <a:noFill/>
        </p:spPr>
        <p:txBody>
          <a:bodyPr wrap="square" lIns="0" tIns="0" rIns="0" bIns="0" rtlCol="0">
            <a:spAutoFit/>
          </a:bodyPr>
          <a:lstStyle/>
          <a:p>
            <a:r>
              <a:rPr lang="en-US" sz="1600">
                <a:solidFill>
                  <a:schemeClr val="tx1">
                    <a:alpha val="80000"/>
                  </a:schemeClr>
                </a:solidFill>
              </a:rPr>
              <a:t>Cohere v3 embeddings, 62.8 vs 66.3 </a:t>
            </a:r>
            <a:br>
              <a:rPr lang="en-US" sz="1600">
                <a:solidFill>
                  <a:schemeClr val="tx1">
                    <a:alpha val="80000"/>
                  </a:schemeClr>
                </a:solidFill>
              </a:rPr>
            </a:br>
            <a:r>
              <a:rPr lang="en-US" sz="1600">
                <a:solidFill>
                  <a:schemeClr val="tx1">
                    <a:alpha val="80000"/>
                  </a:schemeClr>
                </a:solidFill>
                <a:sym typeface="Wingdings" panose="05000000000000000000" pitchFamily="2" charset="2"/>
              </a:rPr>
              <a:t> 94.7% original performance preserved</a:t>
            </a:r>
            <a:endParaRPr lang="en-US" sz="1600">
              <a:solidFill>
                <a:schemeClr val="tx1">
                  <a:alpha val="80000"/>
                </a:schemeClr>
              </a:solidFill>
            </a:endParaRPr>
          </a:p>
        </p:txBody>
      </p:sp>
      <p:sp>
        <p:nvSpPr>
          <p:cNvPr id="28" name="TextBox 27">
            <a:extLst>
              <a:ext uri="{FF2B5EF4-FFF2-40B4-BE49-F238E27FC236}">
                <a16:creationId xmlns:a16="http://schemas.microsoft.com/office/drawing/2014/main" id="{F98B8271-B9D4-6B74-15DE-CEB88CC0D12B}"/>
              </a:ext>
            </a:extLst>
          </p:cNvPr>
          <p:cNvSpPr txBox="1"/>
          <p:nvPr/>
        </p:nvSpPr>
        <p:spPr>
          <a:xfrm>
            <a:off x="7543996" y="5260657"/>
            <a:ext cx="3472425" cy="246221"/>
          </a:xfrm>
          <a:prstGeom prst="rect">
            <a:avLst/>
          </a:prstGeom>
          <a:noFill/>
        </p:spPr>
        <p:txBody>
          <a:bodyPr wrap="none" rtlCol="0">
            <a:spAutoFit/>
          </a:bodyPr>
          <a:lstStyle/>
          <a:p>
            <a:r>
              <a:rPr lang="en-US" sz="1000"/>
              <a:t>Source: </a:t>
            </a:r>
            <a:r>
              <a:rPr lang="en-US" sz="1000">
                <a:solidFill>
                  <a:srgbClr val="0078D4"/>
                </a:solidFill>
                <a:hlinkClick r:id="rId3">
                  <a:extLst>
                    <a:ext uri="{A12FA001-AC4F-418D-AE19-62706E023703}">
                      <ahyp:hlinkClr xmlns:ahyp="http://schemas.microsoft.com/office/drawing/2018/hyperlinkcolor" val="tx"/>
                    </a:ext>
                  </a:extLst>
                </a:hlinkClick>
              </a:rPr>
              <a:t>https://cohere.com/blog/int8-binary-embeddings</a:t>
            </a:r>
            <a:endParaRPr lang="en-US" sz="1000">
              <a:solidFill>
                <a:srgbClr val="0078D4"/>
              </a:solidFill>
            </a:endParaRPr>
          </a:p>
        </p:txBody>
      </p:sp>
      <p:cxnSp>
        <p:nvCxnSpPr>
          <p:cNvPr id="5" name="Straight Connector 4">
            <a:extLst>
              <a:ext uri="{FF2B5EF4-FFF2-40B4-BE49-F238E27FC236}">
                <a16:creationId xmlns:a16="http://schemas.microsoft.com/office/drawing/2014/main" id="{07003FA9-5E76-486B-AD96-CB4BF7B0930B}"/>
              </a:ext>
              <a:ext uri="{C183D7F6-B498-43B3-948B-1728B52AA6E4}">
                <adec:decorative xmlns:adec="http://schemas.microsoft.com/office/drawing/2017/decorative" val="1"/>
              </a:ext>
            </a:extLst>
          </p:cNvPr>
          <p:cNvCxnSpPr>
            <a:cxnSpLocks/>
          </p:cNvCxnSpPr>
          <p:nvPr/>
        </p:nvCxnSpPr>
        <p:spPr>
          <a:xfrm>
            <a:off x="917924" y="2620991"/>
            <a:ext cx="5883657" cy="0"/>
          </a:xfrm>
          <a:prstGeom prst="line">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arrow"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6885F5-22B7-B6EA-493A-4A655C7D2EC8}"/>
              </a:ext>
              <a:ext uri="{C183D7F6-B498-43B3-948B-1728B52AA6E4}">
                <adec:decorative xmlns:adec="http://schemas.microsoft.com/office/drawing/2017/decorative" val="1"/>
              </a:ext>
            </a:extLst>
          </p:cNvPr>
          <p:cNvCxnSpPr>
            <a:cxnSpLocks/>
          </p:cNvCxnSpPr>
          <p:nvPr/>
        </p:nvCxnSpPr>
        <p:spPr>
          <a:xfrm>
            <a:off x="2074956" y="2472226"/>
            <a:ext cx="0" cy="278850"/>
          </a:xfrm>
          <a:prstGeom prst="line">
            <a:avLst/>
          </a:prstGeom>
          <a:ln w="19050">
            <a:solidFill>
              <a:srgbClr val="0A74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9DF60C-2EC4-5C43-F6DB-4638562BB620}"/>
              </a:ext>
              <a:ext uri="{C183D7F6-B498-43B3-948B-1728B52AA6E4}">
                <adec:decorative xmlns:adec="http://schemas.microsoft.com/office/drawing/2017/decorative" val="1"/>
              </a:ext>
            </a:extLst>
          </p:cNvPr>
          <p:cNvCxnSpPr>
            <a:cxnSpLocks/>
          </p:cNvCxnSpPr>
          <p:nvPr/>
        </p:nvCxnSpPr>
        <p:spPr>
          <a:xfrm>
            <a:off x="2074956" y="2600075"/>
            <a:ext cx="552512" cy="78144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6" name="Straight Connector 5">
            <a:extLst>
              <a:ext uri="{FF2B5EF4-FFF2-40B4-BE49-F238E27FC236}">
                <a16:creationId xmlns:a16="http://schemas.microsoft.com/office/drawing/2014/main" id="{19BFEDCD-BA6A-646F-DAE9-0F948B17C9EA}"/>
              </a:ext>
              <a:ext uri="{C183D7F6-B498-43B3-948B-1728B52AA6E4}">
                <adec:decorative xmlns:adec="http://schemas.microsoft.com/office/drawing/2017/decorative" val="1"/>
              </a:ext>
            </a:extLst>
          </p:cNvPr>
          <p:cNvCxnSpPr>
            <a:cxnSpLocks/>
          </p:cNvCxnSpPr>
          <p:nvPr/>
        </p:nvCxnSpPr>
        <p:spPr>
          <a:xfrm>
            <a:off x="2635512" y="3381515"/>
            <a:ext cx="2499965" cy="0"/>
          </a:xfrm>
          <a:prstGeom prst="line">
            <a:avLst/>
          </a:prstGeom>
          <a:ln w="19050" cap="flat" cmpd="sng" algn="ctr">
            <a:gradFill flip="none" rotWithShape="1">
              <a:gsLst>
                <a:gs pos="0">
                  <a:srgbClr val="C03BC4"/>
                </a:gs>
                <a:gs pos="80000">
                  <a:srgbClr val="0A74D4"/>
                </a:gs>
              </a:gsLst>
              <a:path path="circle">
                <a:fillToRect l="100000" t="100000"/>
              </a:path>
              <a:tileRect r="-100000" b="-10000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 name="Straight Connector 3">
            <a:extLst>
              <a:ext uri="{FF2B5EF4-FFF2-40B4-BE49-F238E27FC236}">
                <a16:creationId xmlns:a16="http://schemas.microsoft.com/office/drawing/2014/main" id="{A81529A5-E561-EE8D-A7DA-0CBA6F8E6AEE}"/>
              </a:ext>
              <a:ext uri="{C183D7F6-B498-43B3-948B-1728B52AA6E4}">
                <adec:decorative xmlns:adec="http://schemas.microsoft.com/office/drawing/2017/decorative" val="1"/>
              </a:ext>
            </a:extLst>
          </p:cNvPr>
          <p:cNvCxnSpPr>
            <a:cxnSpLocks/>
          </p:cNvCxnSpPr>
          <p:nvPr/>
        </p:nvCxnSpPr>
        <p:spPr>
          <a:xfrm flipH="1">
            <a:off x="5135477" y="2620991"/>
            <a:ext cx="485886" cy="760525"/>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F7ED2F28-1152-020A-7BC8-D4F6457D372C}"/>
              </a:ext>
              <a:ext uri="{C183D7F6-B498-43B3-948B-1728B52AA6E4}">
                <adec:decorative xmlns:adec="http://schemas.microsoft.com/office/drawing/2017/decorative" val="1"/>
              </a:ext>
            </a:extLst>
          </p:cNvPr>
          <p:cNvCxnSpPr>
            <a:cxnSpLocks/>
          </p:cNvCxnSpPr>
          <p:nvPr/>
        </p:nvCxnSpPr>
        <p:spPr>
          <a:xfrm>
            <a:off x="5628344" y="2484423"/>
            <a:ext cx="0" cy="278850"/>
          </a:xfrm>
          <a:prstGeom prst="line">
            <a:avLst/>
          </a:prstGeom>
          <a:ln w="1905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87BDD91-8E1A-02E2-B082-3233AFB1ECA0}"/>
              </a:ext>
              <a:ext uri="{C183D7F6-B498-43B3-948B-1728B52AA6E4}">
                <adec:decorative xmlns:adec="http://schemas.microsoft.com/office/drawing/2017/decorative" val="1"/>
              </a:ext>
            </a:extLst>
          </p:cNvPr>
          <p:cNvCxnSpPr>
            <a:cxnSpLocks/>
          </p:cNvCxnSpPr>
          <p:nvPr/>
        </p:nvCxnSpPr>
        <p:spPr>
          <a:xfrm>
            <a:off x="3859329" y="5532811"/>
            <a:ext cx="0" cy="275008"/>
          </a:xfrm>
          <a:prstGeom prst="line">
            <a:avLst/>
          </a:prstGeom>
          <a:ln w="19050">
            <a:solidFill>
              <a:srgbClr val="9847C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5C3705-B731-40E0-5E4F-3B77A9ADF6C1}"/>
              </a:ext>
              <a:ext uri="{C183D7F6-B498-43B3-948B-1728B52AA6E4}">
                <adec:decorative xmlns:adec="http://schemas.microsoft.com/office/drawing/2017/decorative" val="1"/>
              </a:ext>
            </a:extLst>
          </p:cNvPr>
          <p:cNvCxnSpPr>
            <a:cxnSpLocks/>
          </p:cNvCxnSpPr>
          <p:nvPr/>
        </p:nvCxnSpPr>
        <p:spPr>
          <a:xfrm>
            <a:off x="964423" y="5690647"/>
            <a:ext cx="1415698" cy="264916"/>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45240678-CFE5-C9F5-D3EF-4CFF76B99C24}"/>
              </a:ext>
              <a:ext uri="{C183D7F6-B498-43B3-948B-1728B52AA6E4}">
                <adec:decorative xmlns:adec="http://schemas.microsoft.com/office/drawing/2017/decorative" val="1"/>
              </a:ext>
            </a:extLst>
          </p:cNvPr>
          <p:cNvCxnSpPr>
            <a:cxnSpLocks/>
          </p:cNvCxnSpPr>
          <p:nvPr/>
        </p:nvCxnSpPr>
        <p:spPr>
          <a:xfrm flipH="1">
            <a:off x="2380121" y="5690647"/>
            <a:ext cx="1476495" cy="264916"/>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55E93375-DE09-E123-FB9A-889E63B6DDCE}"/>
              </a:ext>
              <a:ext uri="{C183D7F6-B498-43B3-948B-1728B52AA6E4}">
                <adec:decorative xmlns:adec="http://schemas.microsoft.com/office/drawing/2017/decorative" val="1"/>
              </a:ext>
            </a:extLst>
          </p:cNvPr>
          <p:cNvCxnSpPr>
            <a:cxnSpLocks/>
          </p:cNvCxnSpPr>
          <p:nvPr/>
        </p:nvCxnSpPr>
        <p:spPr>
          <a:xfrm>
            <a:off x="3862042" y="5690647"/>
            <a:ext cx="1532268" cy="256059"/>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 name="Straight Connector 40">
            <a:extLst>
              <a:ext uri="{FF2B5EF4-FFF2-40B4-BE49-F238E27FC236}">
                <a16:creationId xmlns:a16="http://schemas.microsoft.com/office/drawing/2014/main" id="{FB80E401-FF84-8E10-7F8D-7898310C48B7}"/>
              </a:ext>
              <a:ext uri="{C183D7F6-B498-43B3-948B-1728B52AA6E4}">
                <adec:decorative xmlns:adec="http://schemas.microsoft.com/office/drawing/2017/decorative" val="1"/>
              </a:ext>
            </a:extLst>
          </p:cNvPr>
          <p:cNvCxnSpPr>
            <a:cxnSpLocks/>
          </p:cNvCxnSpPr>
          <p:nvPr/>
        </p:nvCxnSpPr>
        <p:spPr>
          <a:xfrm flipH="1">
            <a:off x="5394310" y="5690647"/>
            <a:ext cx="1359925" cy="256059"/>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4" name="Straight Connector 43">
            <a:extLst>
              <a:ext uri="{FF2B5EF4-FFF2-40B4-BE49-F238E27FC236}">
                <a16:creationId xmlns:a16="http://schemas.microsoft.com/office/drawing/2014/main" id="{6B148474-27E6-8566-EA6B-39B70BD04A0D}"/>
              </a:ext>
              <a:ext uri="{C183D7F6-B498-43B3-948B-1728B52AA6E4}">
                <adec:decorative xmlns:adec="http://schemas.microsoft.com/office/drawing/2017/decorative" val="1"/>
              </a:ext>
            </a:extLst>
          </p:cNvPr>
          <p:cNvCxnSpPr>
            <a:cxnSpLocks/>
          </p:cNvCxnSpPr>
          <p:nvPr/>
        </p:nvCxnSpPr>
        <p:spPr>
          <a:xfrm>
            <a:off x="917924" y="5670623"/>
            <a:ext cx="5883657" cy="20024"/>
          </a:xfrm>
          <a:prstGeom prst="line">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arrow"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469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21"/>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4.79167E-6 -2.96296E-6 L 4.79167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0"/>
                                  </p:stCondLst>
                                  <p:childTnLst>
                                    <p:animMotion origin="layout" path="M 4.79167E-6 -2.96296E-6 L 4.79167E-6 0.03542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nodeType="withEffect">
                                  <p:stCondLst>
                                    <p:cond delay="0"/>
                                  </p:stCondLst>
                                  <p:childTnLst>
                                    <p:animMotion origin="layout" path="M 4.79167E-6 -2.96296E-6 L 4.79167E-6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nodeType="withEffect">
                                  <p:stCondLst>
                                    <p:cond delay="0"/>
                                  </p:stCondLst>
                                  <p:childTnLst>
                                    <p:animMotion origin="layout" path="M 4.79167E-6 -2.96296E-6 L 4.79167E-6 0.03542 " pathEditMode="relative" rAng="0" ptsTypes="AA">
                                      <p:cBhvr>
                                        <p:cTn id="29" dur="700" spd="-100000" fill="hold"/>
                                        <p:tgtEl>
                                          <p:spTgt spid="7"/>
                                        </p:tgtEl>
                                        <p:attrNameLst>
                                          <p:attrName>ppt_x</p:attrName>
                                          <p:attrName>ppt_y</p:attrName>
                                        </p:attrNameLst>
                                      </p:cBhvr>
                                      <p:rCtr x="0" y="1759"/>
                                    </p:animMotion>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nodeType="withEffect">
                                  <p:stCondLst>
                                    <p:cond delay="0"/>
                                  </p:stCondLst>
                                  <p:childTnLst>
                                    <p:animMotion origin="layout" path="M 4.79167E-6 -2.96296E-6 L 4.79167E-6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0"/>
                                  </p:stCondLst>
                                  <p:childTnLst>
                                    <p:animMotion origin="layout" path="M 4.79167E-6 -2.96296E-6 L 4.79167E-6 0.03542 " pathEditMode="relative" rAng="0" ptsTypes="AA">
                                      <p:cBhvr>
                                        <p:cTn id="39" dur="700" spd="-100000" fill="hold"/>
                                        <p:tgtEl>
                                          <p:spTgt spid="14"/>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42" presetClass="path" presetSubtype="0" decel="100000" fill="hold" nodeType="withEffect">
                                  <p:stCondLst>
                                    <p:cond delay="0"/>
                                  </p:stCondLst>
                                  <p:childTnLst>
                                    <p:animMotion origin="layout" path="M 4.79167E-6 -2.96296E-6 L 4.79167E-6 0.03542 " pathEditMode="relative" rAng="0" ptsTypes="AA">
                                      <p:cBhvr>
                                        <p:cTn id="44" dur="700" spd="-100000" fill="hold"/>
                                        <p:tgtEl>
                                          <p:spTgt spid="9"/>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0"/>
                                  </p:stCondLst>
                                  <p:childTnLst>
                                    <p:animMotion origin="layout" path="M 4.79167E-6 -2.96296E-6 L 4.79167E-6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par>
                                <p:cTn id="53" presetID="42" presetClass="path" presetSubtype="0" decel="100000" fill="hold" nodeType="withEffect">
                                  <p:stCondLst>
                                    <p:cond delay="0"/>
                                  </p:stCondLst>
                                  <p:childTnLst>
                                    <p:animMotion origin="layout" path="M 4.79167E-6 -2.96296E-6 L 4.79167E-6 0.03542 " pathEditMode="relative" rAng="0" ptsTypes="AA">
                                      <p:cBhvr>
                                        <p:cTn id="54" dur="700" spd="-100000" fill="hold"/>
                                        <p:tgtEl>
                                          <p:spTgt spid="6"/>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0"/>
                                  </p:stCondLst>
                                  <p:childTnLst>
                                    <p:animMotion origin="layout" path="M 4.79167E-6 -2.96296E-6 L 4.79167E-6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15"/>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42" presetClass="path" presetSubtype="0" decel="100000" fill="hold" grpId="1" nodeType="withEffect">
                                  <p:stCondLst>
                                    <p:cond delay="0"/>
                                  </p:stCondLst>
                                  <p:childTnLst>
                                    <p:animMotion origin="layout" path="M 4.79167E-6 -2.96296E-6 L 4.79167E-6 0.03542 " pathEditMode="relative" rAng="0" ptsTypes="AA">
                                      <p:cBhvr>
                                        <p:cTn id="69" dur="700" spd="-100000" fill="hold"/>
                                        <p:tgtEl>
                                          <p:spTgt spid="19"/>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4"/>
                                        </p:tgtEl>
                                        <p:attrNameLst>
                                          <p:attrName>style.visibility</p:attrName>
                                        </p:attrNameLst>
                                      </p:cBhvr>
                                      <p:to>
                                        <p:strVal val="visible"/>
                                      </p:to>
                                    </p:set>
                                    <p:animEffect transition="in" filter="fade">
                                      <p:cBhvr>
                                        <p:cTn id="72" dur="500"/>
                                        <p:tgtEl>
                                          <p:spTgt spid="4"/>
                                        </p:tgtEl>
                                      </p:cBhvr>
                                    </p:animEffect>
                                  </p:childTnLst>
                                </p:cTn>
                              </p:par>
                              <p:par>
                                <p:cTn id="73" presetID="42" presetClass="path" presetSubtype="0" decel="100000" fill="hold" nodeType="withEffect">
                                  <p:stCondLst>
                                    <p:cond delay="0"/>
                                  </p:stCondLst>
                                  <p:childTnLst>
                                    <p:animMotion origin="layout" path="M 4.79167E-6 -2.96296E-6 L 4.79167E-6 0.03542 " pathEditMode="relative" rAng="0" ptsTypes="AA">
                                      <p:cBhvr>
                                        <p:cTn id="74" dur="700" spd="-100000" fill="hold"/>
                                        <p:tgtEl>
                                          <p:spTgt spid="4"/>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500"/>
                                        <p:tgtEl>
                                          <p:spTgt spid="49"/>
                                        </p:tgtEl>
                                      </p:cBhvr>
                                    </p:animEffect>
                                  </p:childTnLst>
                                </p:cTn>
                              </p:par>
                              <p:par>
                                <p:cTn id="78" presetID="42" presetClass="path" presetSubtype="0" decel="100000" fill="hold" grpId="1" nodeType="withEffect">
                                  <p:stCondLst>
                                    <p:cond delay="0"/>
                                  </p:stCondLst>
                                  <p:childTnLst>
                                    <p:animMotion origin="layout" path="M 4.79167E-6 -2.96296E-6 L 4.79167E-6 0.03542 " pathEditMode="relative" rAng="0" ptsTypes="AA">
                                      <p:cBhvr>
                                        <p:cTn id="79" dur="700" spd="-100000" fill="hold"/>
                                        <p:tgtEl>
                                          <p:spTgt spid="49"/>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fade">
                                      <p:cBhvr>
                                        <p:cTn id="82" dur="500"/>
                                        <p:tgtEl>
                                          <p:spTgt spid="53"/>
                                        </p:tgtEl>
                                      </p:cBhvr>
                                    </p:animEffect>
                                  </p:childTnLst>
                                </p:cTn>
                              </p:par>
                              <p:par>
                                <p:cTn id="83" presetID="42" presetClass="path" presetSubtype="0" decel="100000" fill="hold" grpId="1" nodeType="withEffect">
                                  <p:stCondLst>
                                    <p:cond delay="0"/>
                                  </p:stCondLst>
                                  <p:childTnLst>
                                    <p:animMotion origin="layout" path="M 4.79167E-6 -2.96296E-6 L 4.79167E-6 0.03542 " pathEditMode="relative" rAng="0" ptsTypes="AA">
                                      <p:cBhvr>
                                        <p:cTn id="84" dur="700" spd="-100000" fill="hold"/>
                                        <p:tgtEl>
                                          <p:spTgt spid="53"/>
                                        </p:tgtEl>
                                        <p:attrNameLst>
                                          <p:attrName>ppt_x</p:attrName>
                                          <p:attrName>ppt_y</p:attrName>
                                        </p:attrNameLst>
                                      </p:cBhvr>
                                      <p:rCtr x="0" y="1759"/>
                                    </p:animMotion>
                                  </p:childTnLst>
                                </p:cTn>
                              </p:par>
                              <p:par>
                                <p:cTn id="85" presetID="10"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fade">
                                      <p:cBhvr>
                                        <p:cTn id="87" dur="500"/>
                                        <p:tgtEl>
                                          <p:spTgt spid="51"/>
                                        </p:tgtEl>
                                      </p:cBhvr>
                                    </p:animEffect>
                                  </p:childTnLst>
                                </p:cTn>
                              </p:par>
                              <p:par>
                                <p:cTn id="88" presetID="42" presetClass="path" presetSubtype="0" decel="100000" fill="hold" grpId="1" nodeType="withEffect">
                                  <p:stCondLst>
                                    <p:cond delay="0"/>
                                  </p:stCondLst>
                                  <p:childTnLst>
                                    <p:animMotion origin="layout" path="M 4.79167E-6 -2.96296E-6 L 4.79167E-6 0.03542 " pathEditMode="relative" rAng="0" ptsTypes="AA">
                                      <p:cBhvr>
                                        <p:cTn id="89" dur="700" spd="-100000" fill="hold"/>
                                        <p:tgtEl>
                                          <p:spTgt spid="51"/>
                                        </p:tgtEl>
                                        <p:attrNameLst>
                                          <p:attrName>ppt_x</p:attrName>
                                          <p:attrName>ppt_y</p:attrName>
                                        </p:attrNameLst>
                                      </p:cBhvr>
                                      <p:rCtr x="0" y="1759"/>
                                    </p:animMotion>
                                  </p:childTnLst>
                                </p:cTn>
                              </p:par>
                              <p:par>
                                <p:cTn id="90" presetID="10" presetClass="entr" presetSubtype="0" fill="hold" grpId="0"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par>
                                <p:cTn id="93" presetID="42" presetClass="path" presetSubtype="0" decel="100000" fill="hold" grpId="1" nodeType="withEffect">
                                  <p:stCondLst>
                                    <p:cond delay="0"/>
                                  </p:stCondLst>
                                  <p:childTnLst>
                                    <p:animMotion origin="layout" path="M 4.79167E-6 -2.96296E-6 L 4.79167E-6 0.03542 " pathEditMode="relative" rAng="0" ptsTypes="AA">
                                      <p:cBhvr>
                                        <p:cTn id="94" dur="700" spd="-100000" fill="hold"/>
                                        <p:tgtEl>
                                          <p:spTgt spid="58"/>
                                        </p:tgtEl>
                                        <p:attrNameLst>
                                          <p:attrName>ppt_x</p:attrName>
                                          <p:attrName>ppt_y</p:attrName>
                                        </p:attrNameLst>
                                      </p:cBhvr>
                                      <p:rCtr x="0" y="1759"/>
                                    </p:animMotion>
                                  </p:childTnLst>
                                </p:cTn>
                              </p:par>
                              <p:par>
                                <p:cTn id="95" presetID="10" presetClass="entr" presetSubtype="0" fill="hold" grpId="0" nodeType="with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fade">
                                      <p:cBhvr>
                                        <p:cTn id="97" dur="500"/>
                                        <p:tgtEl>
                                          <p:spTgt spid="56"/>
                                        </p:tgtEl>
                                      </p:cBhvr>
                                    </p:animEffect>
                                  </p:childTnLst>
                                </p:cTn>
                              </p:par>
                              <p:par>
                                <p:cTn id="98" presetID="42" presetClass="path" presetSubtype="0" decel="100000" fill="hold" grpId="1" nodeType="withEffect">
                                  <p:stCondLst>
                                    <p:cond delay="0"/>
                                  </p:stCondLst>
                                  <p:childTnLst>
                                    <p:animMotion origin="layout" path="M 4.79167E-6 -2.96296E-6 L 4.79167E-6 0.03542 " pathEditMode="relative" rAng="0" ptsTypes="AA">
                                      <p:cBhvr>
                                        <p:cTn id="99" dur="700" spd="-100000" fill="hold"/>
                                        <p:tgtEl>
                                          <p:spTgt spid="56"/>
                                        </p:tgtEl>
                                        <p:attrNameLst>
                                          <p:attrName>ppt_x</p:attrName>
                                          <p:attrName>ppt_y</p:attrName>
                                        </p:attrNameLst>
                                      </p:cBhvr>
                                      <p:rCtr x="0" y="1759"/>
                                    </p:animMotion>
                                  </p:childTnLst>
                                </p:cTn>
                              </p:par>
                              <p:par>
                                <p:cTn id="100" presetID="10" presetClass="entr" presetSubtype="0"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fade">
                                      <p:cBhvr>
                                        <p:cTn id="102" dur="500"/>
                                        <p:tgtEl>
                                          <p:spTgt spid="63"/>
                                        </p:tgtEl>
                                      </p:cBhvr>
                                    </p:animEffect>
                                  </p:childTnLst>
                                </p:cTn>
                              </p:par>
                              <p:par>
                                <p:cTn id="103" presetID="42" presetClass="path" presetSubtype="0" decel="100000" fill="hold" grpId="1" nodeType="withEffect">
                                  <p:stCondLst>
                                    <p:cond delay="0"/>
                                  </p:stCondLst>
                                  <p:childTnLst>
                                    <p:animMotion origin="layout" path="M 4.79167E-6 -2.96296E-6 L 4.79167E-6 0.03542 " pathEditMode="relative" rAng="0" ptsTypes="AA">
                                      <p:cBhvr>
                                        <p:cTn id="104" dur="700" spd="-100000" fill="hold"/>
                                        <p:tgtEl>
                                          <p:spTgt spid="63"/>
                                        </p:tgtEl>
                                        <p:attrNameLst>
                                          <p:attrName>ppt_x</p:attrName>
                                          <p:attrName>ppt_y</p:attrName>
                                        </p:attrNameLst>
                                      </p:cBhvr>
                                      <p:rCtr x="0" y="1759"/>
                                    </p:animMotion>
                                  </p:childTnLst>
                                </p:cTn>
                              </p:par>
                              <p:par>
                                <p:cTn id="105" presetID="10" presetClass="entr" presetSubtype="0" fill="hold" grpId="0" nodeType="with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500"/>
                                        <p:tgtEl>
                                          <p:spTgt spid="61"/>
                                        </p:tgtEl>
                                      </p:cBhvr>
                                    </p:animEffect>
                                  </p:childTnLst>
                                </p:cTn>
                              </p:par>
                              <p:par>
                                <p:cTn id="108" presetID="42" presetClass="path" presetSubtype="0" decel="100000" fill="hold" grpId="1" nodeType="withEffect">
                                  <p:stCondLst>
                                    <p:cond delay="0"/>
                                  </p:stCondLst>
                                  <p:childTnLst>
                                    <p:animMotion origin="layout" path="M 4.79167E-6 -2.96296E-6 L 4.79167E-6 0.03542 " pathEditMode="relative" rAng="0" ptsTypes="AA">
                                      <p:cBhvr>
                                        <p:cTn id="109" dur="700" spd="-100000" fill="hold"/>
                                        <p:tgtEl>
                                          <p:spTgt spid="61"/>
                                        </p:tgtEl>
                                        <p:attrNameLst>
                                          <p:attrName>ppt_x</p:attrName>
                                          <p:attrName>ppt_y</p:attrName>
                                        </p:attrNameLst>
                                      </p:cBhvr>
                                      <p:rCtr x="0" y="1759"/>
                                    </p:animMotion>
                                  </p:childTnLst>
                                </p:cTn>
                              </p:par>
                              <p:par>
                                <p:cTn id="110" presetID="10" presetClass="entr" presetSubtype="0" fill="hold" nodeType="with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fade">
                                      <p:cBhvr>
                                        <p:cTn id="112" dur="500"/>
                                        <p:tgtEl>
                                          <p:spTgt spid="44"/>
                                        </p:tgtEl>
                                      </p:cBhvr>
                                    </p:animEffect>
                                  </p:childTnLst>
                                </p:cTn>
                              </p:par>
                              <p:par>
                                <p:cTn id="113" presetID="42" presetClass="path" presetSubtype="0" decel="100000" fill="hold" nodeType="withEffect">
                                  <p:stCondLst>
                                    <p:cond delay="0"/>
                                  </p:stCondLst>
                                  <p:childTnLst>
                                    <p:animMotion origin="layout" path="M 4.79167E-6 -2.96296E-6 L 4.79167E-6 0.03542 " pathEditMode="relative" rAng="0" ptsTypes="AA">
                                      <p:cBhvr>
                                        <p:cTn id="114" dur="700" spd="-100000" fill="hold"/>
                                        <p:tgtEl>
                                          <p:spTgt spid="44"/>
                                        </p:tgtEl>
                                        <p:attrNameLst>
                                          <p:attrName>ppt_x</p:attrName>
                                          <p:attrName>ppt_y</p:attrName>
                                        </p:attrNameLst>
                                      </p:cBhvr>
                                      <p:rCtr x="0" y="1759"/>
                                    </p:animMotion>
                                  </p:childTnLst>
                                </p:cTn>
                              </p:par>
                              <p:par>
                                <p:cTn id="115" presetID="10" presetClass="entr" presetSubtype="0" fill="hold" nodeType="with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childTnLst>
                                </p:cTn>
                              </p:par>
                              <p:par>
                                <p:cTn id="118" presetID="42" presetClass="path" presetSubtype="0" decel="100000" fill="hold" nodeType="withEffect">
                                  <p:stCondLst>
                                    <p:cond delay="0"/>
                                  </p:stCondLst>
                                  <p:childTnLst>
                                    <p:animMotion origin="layout" path="M 4.79167E-6 -2.96296E-6 L 4.79167E-6 0.03542 " pathEditMode="relative" rAng="0" ptsTypes="AA">
                                      <p:cBhvr>
                                        <p:cTn id="119" dur="700" spd="-100000" fill="hold"/>
                                        <p:tgtEl>
                                          <p:spTgt spid="37"/>
                                        </p:tgtEl>
                                        <p:attrNameLst>
                                          <p:attrName>ppt_x</p:attrName>
                                          <p:attrName>ppt_y</p:attrName>
                                        </p:attrNameLst>
                                      </p:cBhvr>
                                      <p:rCtr x="0" y="1759"/>
                                    </p:animMotion>
                                  </p:childTnLst>
                                </p:cTn>
                              </p:par>
                              <p:par>
                                <p:cTn id="120" presetID="10" presetClass="entr" presetSubtype="0" fill="hold" nodeType="withEffect">
                                  <p:stCondLst>
                                    <p:cond delay="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500"/>
                                        <p:tgtEl>
                                          <p:spTgt spid="38"/>
                                        </p:tgtEl>
                                      </p:cBhvr>
                                    </p:animEffect>
                                  </p:childTnLst>
                                </p:cTn>
                              </p:par>
                              <p:par>
                                <p:cTn id="123" presetID="42" presetClass="path" presetSubtype="0" decel="100000" fill="hold" nodeType="withEffect">
                                  <p:stCondLst>
                                    <p:cond delay="0"/>
                                  </p:stCondLst>
                                  <p:childTnLst>
                                    <p:animMotion origin="layout" path="M 4.79167E-6 -2.96296E-6 L 4.79167E-6 0.03542 " pathEditMode="relative" rAng="0" ptsTypes="AA">
                                      <p:cBhvr>
                                        <p:cTn id="124" dur="700" spd="-100000" fill="hold"/>
                                        <p:tgtEl>
                                          <p:spTgt spid="38"/>
                                        </p:tgtEl>
                                        <p:attrNameLst>
                                          <p:attrName>ppt_x</p:attrName>
                                          <p:attrName>ppt_y</p:attrName>
                                        </p:attrNameLst>
                                      </p:cBhvr>
                                      <p:rCtr x="0" y="1759"/>
                                    </p:animMotion>
                                  </p:childTnLst>
                                </p:cTn>
                              </p:par>
                              <p:par>
                                <p:cTn id="125" presetID="10" presetClass="entr" presetSubtype="0" fill="hold" grpId="0" nodeType="withEffect">
                                  <p:stCondLst>
                                    <p:cond delay="0"/>
                                  </p:stCondLst>
                                  <p:childTnLst>
                                    <p:set>
                                      <p:cBhvr>
                                        <p:cTn id="126" dur="1" fill="hold">
                                          <p:stCondLst>
                                            <p:cond delay="0"/>
                                          </p:stCondLst>
                                        </p:cTn>
                                        <p:tgtEl>
                                          <p:spTgt spid="29"/>
                                        </p:tgtEl>
                                        <p:attrNameLst>
                                          <p:attrName>style.visibility</p:attrName>
                                        </p:attrNameLst>
                                      </p:cBhvr>
                                      <p:to>
                                        <p:strVal val="visible"/>
                                      </p:to>
                                    </p:set>
                                    <p:animEffect transition="in" filter="fade">
                                      <p:cBhvr>
                                        <p:cTn id="127" dur="500"/>
                                        <p:tgtEl>
                                          <p:spTgt spid="29"/>
                                        </p:tgtEl>
                                      </p:cBhvr>
                                    </p:animEffect>
                                  </p:childTnLst>
                                </p:cTn>
                              </p:par>
                              <p:par>
                                <p:cTn id="128" presetID="42" presetClass="path" presetSubtype="0" decel="100000" fill="hold" grpId="1" nodeType="withEffect">
                                  <p:stCondLst>
                                    <p:cond delay="0"/>
                                  </p:stCondLst>
                                  <p:childTnLst>
                                    <p:animMotion origin="layout" path="M 4.79167E-6 -2.96296E-6 L 4.79167E-6 0.03542 " pathEditMode="relative" rAng="0" ptsTypes="AA">
                                      <p:cBhvr>
                                        <p:cTn id="129" dur="700" spd="-100000" fill="hold"/>
                                        <p:tgtEl>
                                          <p:spTgt spid="29"/>
                                        </p:tgtEl>
                                        <p:attrNameLst>
                                          <p:attrName>ppt_x</p:attrName>
                                          <p:attrName>ppt_y</p:attrName>
                                        </p:attrNameLst>
                                      </p:cBhvr>
                                      <p:rCtr x="0" y="1759"/>
                                    </p:animMotion>
                                  </p:childTnLst>
                                </p:cTn>
                              </p:par>
                              <p:par>
                                <p:cTn id="130" presetID="10" presetClass="entr" presetSubtype="0" fill="hold" grpId="0" nodeType="withEffect">
                                  <p:stCondLst>
                                    <p:cond delay="0"/>
                                  </p:stCondLst>
                                  <p:childTnLst>
                                    <p:set>
                                      <p:cBhvr>
                                        <p:cTn id="131" dur="1" fill="hold">
                                          <p:stCondLst>
                                            <p:cond delay="0"/>
                                          </p:stCondLst>
                                        </p:cTn>
                                        <p:tgtEl>
                                          <p:spTgt spid="20"/>
                                        </p:tgtEl>
                                        <p:attrNameLst>
                                          <p:attrName>style.visibility</p:attrName>
                                        </p:attrNameLst>
                                      </p:cBhvr>
                                      <p:to>
                                        <p:strVal val="visible"/>
                                      </p:to>
                                    </p:set>
                                    <p:animEffect transition="in" filter="fade">
                                      <p:cBhvr>
                                        <p:cTn id="132" dur="500"/>
                                        <p:tgtEl>
                                          <p:spTgt spid="20"/>
                                        </p:tgtEl>
                                      </p:cBhvr>
                                    </p:animEffect>
                                  </p:childTnLst>
                                </p:cTn>
                              </p:par>
                              <p:par>
                                <p:cTn id="133" presetID="42" presetClass="path" presetSubtype="0" decel="100000" fill="hold" grpId="1" nodeType="withEffect">
                                  <p:stCondLst>
                                    <p:cond delay="0"/>
                                  </p:stCondLst>
                                  <p:childTnLst>
                                    <p:animMotion origin="layout" path="M 4.79167E-6 -2.96296E-6 L 4.79167E-6 0.03542 " pathEditMode="relative" rAng="0" ptsTypes="AA">
                                      <p:cBhvr>
                                        <p:cTn id="134" dur="700" spd="-100000" fill="hold"/>
                                        <p:tgtEl>
                                          <p:spTgt spid="20"/>
                                        </p:tgtEl>
                                        <p:attrNameLst>
                                          <p:attrName>ppt_x</p:attrName>
                                          <p:attrName>ppt_y</p:attrName>
                                        </p:attrNameLst>
                                      </p:cBhvr>
                                      <p:rCtr x="0" y="1759"/>
                                    </p:animMotion>
                                  </p:childTnLst>
                                </p:cTn>
                              </p:par>
                              <p:par>
                                <p:cTn id="135" presetID="10" presetClass="entr" presetSubtype="0" fill="hold"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childTnLst>
                                </p:cTn>
                              </p:par>
                              <p:par>
                                <p:cTn id="138" presetID="42" presetClass="path" presetSubtype="0" decel="100000" fill="hold" nodeType="withEffect">
                                  <p:stCondLst>
                                    <p:cond delay="0"/>
                                  </p:stCondLst>
                                  <p:childTnLst>
                                    <p:animMotion origin="layout" path="M 4.79167E-6 -2.96296E-6 L 4.79167E-6 0.03542 " pathEditMode="relative" rAng="0" ptsTypes="AA">
                                      <p:cBhvr>
                                        <p:cTn id="139" dur="700" spd="-100000" fill="hold"/>
                                        <p:tgtEl>
                                          <p:spTgt spid="39"/>
                                        </p:tgtEl>
                                        <p:attrNameLst>
                                          <p:attrName>ppt_x</p:attrName>
                                          <p:attrName>ppt_y</p:attrName>
                                        </p:attrNameLst>
                                      </p:cBhvr>
                                      <p:rCtr x="0" y="1759"/>
                                    </p:animMotion>
                                  </p:childTnLst>
                                </p:cTn>
                              </p:par>
                              <p:par>
                                <p:cTn id="140" presetID="10" presetClass="entr" presetSubtype="0" fill="hold" nodeType="withEffect">
                                  <p:stCondLst>
                                    <p:cond delay="0"/>
                                  </p:stCondLst>
                                  <p:childTnLst>
                                    <p:set>
                                      <p:cBhvr>
                                        <p:cTn id="141" dur="1" fill="hold">
                                          <p:stCondLst>
                                            <p:cond delay="0"/>
                                          </p:stCondLst>
                                        </p:cTn>
                                        <p:tgtEl>
                                          <p:spTgt spid="40"/>
                                        </p:tgtEl>
                                        <p:attrNameLst>
                                          <p:attrName>style.visibility</p:attrName>
                                        </p:attrNameLst>
                                      </p:cBhvr>
                                      <p:to>
                                        <p:strVal val="visible"/>
                                      </p:to>
                                    </p:set>
                                    <p:animEffect transition="in" filter="fade">
                                      <p:cBhvr>
                                        <p:cTn id="142" dur="500"/>
                                        <p:tgtEl>
                                          <p:spTgt spid="40"/>
                                        </p:tgtEl>
                                      </p:cBhvr>
                                    </p:animEffect>
                                  </p:childTnLst>
                                </p:cTn>
                              </p:par>
                              <p:par>
                                <p:cTn id="143" presetID="42" presetClass="path" presetSubtype="0" decel="100000" fill="hold" nodeType="withEffect">
                                  <p:stCondLst>
                                    <p:cond delay="0"/>
                                  </p:stCondLst>
                                  <p:childTnLst>
                                    <p:animMotion origin="layout" path="M 4.79167E-6 -2.96296E-6 L 4.79167E-6 0.03542 " pathEditMode="relative" rAng="0" ptsTypes="AA">
                                      <p:cBhvr>
                                        <p:cTn id="144" dur="700" spd="-100000" fill="hold"/>
                                        <p:tgtEl>
                                          <p:spTgt spid="40"/>
                                        </p:tgtEl>
                                        <p:attrNameLst>
                                          <p:attrName>ppt_x</p:attrName>
                                          <p:attrName>ppt_y</p:attrName>
                                        </p:attrNameLst>
                                      </p:cBhvr>
                                      <p:rCtr x="0" y="1759"/>
                                    </p:animMotion>
                                  </p:childTnLst>
                                </p:cTn>
                              </p:par>
                              <p:par>
                                <p:cTn id="145" presetID="10" presetClass="entr" presetSubtype="0" fill="hold" grpId="0" nodeType="withEffect">
                                  <p:stCondLst>
                                    <p:cond delay="0"/>
                                  </p:stCondLst>
                                  <p:childTnLst>
                                    <p:set>
                                      <p:cBhvr>
                                        <p:cTn id="146" dur="1" fill="hold">
                                          <p:stCondLst>
                                            <p:cond delay="0"/>
                                          </p:stCondLst>
                                        </p:cTn>
                                        <p:tgtEl>
                                          <p:spTgt spid="30"/>
                                        </p:tgtEl>
                                        <p:attrNameLst>
                                          <p:attrName>style.visibility</p:attrName>
                                        </p:attrNameLst>
                                      </p:cBhvr>
                                      <p:to>
                                        <p:strVal val="visible"/>
                                      </p:to>
                                    </p:set>
                                    <p:animEffect transition="in" filter="fade">
                                      <p:cBhvr>
                                        <p:cTn id="147" dur="500"/>
                                        <p:tgtEl>
                                          <p:spTgt spid="30"/>
                                        </p:tgtEl>
                                      </p:cBhvr>
                                    </p:animEffect>
                                  </p:childTnLst>
                                </p:cTn>
                              </p:par>
                              <p:par>
                                <p:cTn id="148" presetID="42" presetClass="path" presetSubtype="0" decel="100000" fill="hold" grpId="1" nodeType="withEffect">
                                  <p:stCondLst>
                                    <p:cond delay="0"/>
                                  </p:stCondLst>
                                  <p:childTnLst>
                                    <p:animMotion origin="layout" path="M 4.79167E-6 -2.96296E-6 L 4.79167E-6 0.03542 " pathEditMode="relative" rAng="0" ptsTypes="AA">
                                      <p:cBhvr>
                                        <p:cTn id="149" dur="700" spd="-100000" fill="hold"/>
                                        <p:tgtEl>
                                          <p:spTgt spid="30"/>
                                        </p:tgtEl>
                                        <p:attrNameLst>
                                          <p:attrName>ppt_x</p:attrName>
                                          <p:attrName>ppt_y</p:attrName>
                                        </p:attrNameLst>
                                      </p:cBhvr>
                                      <p:rCtr x="0" y="1759"/>
                                    </p:animMotion>
                                  </p:childTnLst>
                                </p:cTn>
                              </p:par>
                              <p:par>
                                <p:cTn id="150" presetID="10" presetClass="entr" presetSubtype="0" fill="hold"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fade">
                                      <p:cBhvr>
                                        <p:cTn id="152" dur="500"/>
                                        <p:tgtEl>
                                          <p:spTgt spid="41"/>
                                        </p:tgtEl>
                                      </p:cBhvr>
                                    </p:animEffect>
                                  </p:childTnLst>
                                </p:cTn>
                              </p:par>
                              <p:par>
                                <p:cTn id="153" presetID="42" presetClass="path" presetSubtype="0" decel="100000" fill="hold" nodeType="withEffect">
                                  <p:stCondLst>
                                    <p:cond delay="0"/>
                                  </p:stCondLst>
                                  <p:childTnLst>
                                    <p:animMotion origin="layout" path="M 4.79167E-6 -2.96296E-6 L 4.79167E-6 0.03542 " pathEditMode="relative" rAng="0" ptsTypes="AA">
                                      <p:cBhvr>
                                        <p:cTn id="154" dur="700" spd="-100000" fill="hold"/>
                                        <p:tgtEl>
                                          <p:spTgt spid="41"/>
                                        </p:tgtEl>
                                        <p:attrNameLst>
                                          <p:attrName>ppt_x</p:attrName>
                                          <p:attrName>ppt_y</p:attrName>
                                        </p:attrNameLst>
                                      </p:cBhvr>
                                      <p:rCtr x="0" y="1759"/>
                                    </p:animMotion>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grpId="0" nodeType="clickEffect">
                                  <p:stCondLst>
                                    <p:cond delay="0"/>
                                  </p:stCondLst>
                                  <p:childTnLst>
                                    <p:set>
                                      <p:cBhvr>
                                        <p:cTn id="158" dur="1" fill="hold">
                                          <p:stCondLst>
                                            <p:cond delay="0"/>
                                          </p:stCondLst>
                                        </p:cTn>
                                        <p:tgtEl>
                                          <p:spTgt spid="25"/>
                                        </p:tgtEl>
                                        <p:attrNameLst>
                                          <p:attrName>style.visibility</p:attrName>
                                        </p:attrNameLst>
                                      </p:cBhvr>
                                      <p:to>
                                        <p:strVal val="visible"/>
                                      </p:to>
                                    </p:set>
                                    <p:animEffect transition="in" filter="fade">
                                      <p:cBhvr>
                                        <p:cTn id="159" dur="500"/>
                                        <p:tgtEl>
                                          <p:spTgt spid="25"/>
                                        </p:tgtEl>
                                      </p:cBhvr>
                                    </p:animEffect>
                                  </p:childTnLst>
                                </p:cTn>
                              </p:par>
                              <p:par>
                                <p:cTn id="160" presetID="42" presetClass="path" presetSubtype="0" decel="100000" fill="hold" grpId="1" nodeType="withEffect">
                                  <p:stCondLst>
                                    <p:cond delay="0"/>
                                  </p:stCondLst>
                                  <p:childTnLst>
                                    <p:animMotion origin="layout" path="M 4.79167E-6 -2.96296E-6 L 4.79167E-6 0.03542 " pathEditMode="relative" rAng="0" ptsTypes="AA">
                                      <p:cBhvr>
                                        <p:cTn id="161" dur="700" spd="-100000" fill="hold"/>
                                        <p:tgtEl>
                                          <p:spTgt spid="25"/>
                                        </p:tgtEl>
                                        <p:attrNameLst>
                                          <p:attrName>ppt_x</p:attrName>
                                          <p:attrName>ppt_y</p:attrName>
                                        </p:attrNameLst>
                                      </p:cBhvr>
                                      <p:rCtr x="0" y="1759"/>
                                    </p:animMotion>
                                  </p:childTnLst>
                                </p:cTn>
                              </p:par>
                              <p:par>
                                <p:cTn id="162" presetID="10" presetClass="entr" presetSubtype="0" fill="hold" grpId="0" nodeType="withEffect">
                                  <p:stCondLst>
                                    <p:cond delay="0"/>
                                  </p:stCondLst>
                                  <p:childTnLst>
                                    <p:set>
                                      <p:cBhvr>
                                        <p:cTn id="163" dur="1" fill="hold">
                                          <p:stCondLst>
                                            <p:cond delay="0"/>
                                          </p:stCondLst>
                                        </p:cTn>
                                        <p:tgtEl>
                                          <p:spTgt spid="27"/>
                                        </p:tgtEl>
                                        <p:attrNameLst>
                                          <p:attrName>style.visibility</p:attrName>
                                        </p:attrNameLst>
                                      </p:cBhvr>
                                      <p:to>
                                        <p:strVal val="visible"/>
                                      </p:to>
                                    </p:set>
                                    <p:animEffect transition="in" filter="fade">
                                      <p:cBhvr>
                                        <p:cTn id="164" dur="500"/>
                                        <p:tgtEl>
                                          <p:spTgt spid="27"/>
                                        </p:tgtEl>
                                      </p:cBhvr>
                                    </p:animEffect>
                                  </p:childTnLst>
                                </p:cTn>
                              </p:par>
                              <p:par>
                                <p:cTn id="165" presetID="42" presetClass="path" presetSubtype="0" decel="100000" fill="hold" grpId="1" nodeType="withEffect">
                                  <p:stCondLst>
                                    <p:cond delay="0"/>
                                  </p:stCondLst>
                                  <p:childTnLst>
                                    <p:animMotion origin="layout" path="M 4.79167E-6 -2.96296E-6 L 4.79167E-6 0.03542 " pathEditMode="relative" rAng="0" ptsTypes="AA">
                                      <p:cBhvr>
                                        <p:cTn id="166" dur="700" spd="-100000" fill="hold"/>
                                        <p:tgtEl>
                                          <p:spTgt spid="27"/>
                                        </p:tgtEl>
                                        <p:attrNameLst>
                                          <p:attrName>ppt_x</p:attrName>
                                          <p:attrName>ppt_y</p:attrName>
                                        </p:attrNameLst>
                                      </p:cBhvr>
                                      <p:rCtr x="0" y="1759"/>
                                    </p:animMotion>
                                  </p:childTnLst>
                                </p:cTn>
                              </p:par>
                              <p:par>
                                <p:cTn id="167" presetID="10" presetClass="entr" presetSubtype="0" fill="hold" grpId="0" nodeType="withEffect">
                                  <p:stCondLst>
                                    <p:cond delay="0"/>
                                  </p:stCondLst>
                                  <p:childTnLst>
                                    <p:set>
                                      <p:cBhvr>
                                        <p:cTn id="168" dur="1" fill="hold">
                                          <p:stCondLst>
                                            <p:cond delay="0"/>
                                          </p:stCondLst>
                                        </p:cTn>
                                        <p:tgtEl>
                                          <p:spTgt spid="26"/>
                                        </p:tgtEl>
                                        <p:attrNameLst>
                                          <p:attrName>style.visibility</p:attrName>
                                        </p:attrNameLst>
                                      </p:cBhvr>
                                      <p:to>
                                        <p:strVal val="visible"/>
                                      </p:to>
                                    </p:set>
                                    <p:animEffect transition="in" filter="fade">
                                      <p:cBhvr>
                                        <p:cTn id="169" dur="500"/>
                                        <p:tgtEl>
                                          <p:spTgt spid="26"/>
                                        </p:tgtEl>
                                      </p:cBhvr>
                                    </p:animEffect>
                                  </p:childTnLst>
                                </p:cTn>
                              </p:par>
                              <p:par>
                                <p:cTn id="170" presetID="42" presetClass="path" presetSubtype="0" decel="100000" fill="hold" grpId="1" nodeType="withEffect">
                                  <p:stCondLst>
                                    <p:cond delay="0"/>
                                  </p:stCondLst>
                                  <p:childTnLst>
                                    <p:animMotion origin="layout" path="M 4.79167E-6 -2.96296E-6 L 4.79167E-6 0.03542 " pathEditMode="relative" rAng="0" ptsTypes="AA">
                                      <p:cBhvr>
                                        <p:cTn id="171" dur="700" spd="-100000" fill="hold"/>
                                        <p:tgtEl>
                                          <p:spTgt spid="26"/>
                                        </p:tgtEl>
                                        <p:attrNameLst>
                                          <p:attrName>ppt_x</p:attrName>
                                          <p:attrName>ppt_y</p:attrName>
                                        </p:attrNameLst>
                                      </p:cBhvr>
                                      <p:rCtr x="0" y="1759"/>
                                    </p:animMotion>
                                  </p:childTnLst>
                                </p:cTn>
                              </p:par>
                              <p:par>
                                <p:cTn id="172" presetID="10" presetClass="entr" presetSubtype="0" fill="hold" grpId="0" nodeType="withEffect">
                                  <p:stCondLst>
                                    <p:cond delay="0"/>
                                  </p:stCondLst>
                                  <p:childTnLst>
                                    <p:set>
                                      <p:cBhvr>
                                        <p:cTn id="173" dur="1" fill="hold">
                                          <p:stCondLst>
                                            <p:cond delay="0"/>
                                          </p:stCondLst>
                                        </p:cTn>
                                        <p:tgtEl>
                                          <p:spTgt spid="28"/>
                                        </p:tgtEl>
                                        <p:attrNameLst>
                                          <p:attrName>style.visibility</p:attrName>
                                        </p:attrNameLst>
                                      </p:cBhvr>
                                      <p:to>
                                        <p:strVal val="visible"/>
                                      </p:to>
                                    </p:set>
                                    <p:animEffect transition="in" filter="fade">
                                      <p:cBhvr>
                                        <p:cTn id="174" dur="500"/>
                                        <p:tgtEl>
                                          <p:spTgt spid="28"/>
                                        </p:tgtEl>
                                      </p:cBhvr>
                                    </p:animEffect>
                                  </p:childTnLst>
                                </p:cTn>
                              </p:par>
                              <p:par>
                                <p:cTn id="175" presetID="42" presetClass="path" presetSubtype="0" decel="100000" fill="hold" grpId="1" nodeType="withEffect">
                                  <p:stCondLst>
                                    <p:cond delay="0"/>
                                  </p:stCondLst>
                                  <p:childTnLst>
                                    <p:animMotion origin="layout" path="M 4.79167E-6 -2.96296E-6 L 4.79167E-6 0.03542 " pathEditMode="relative" rAng="0" ptsTypes="AA">
                                      <p:cBhvr>
                                        <p:cTn id="176" dur="700" spd="-100000" fill="hold"/>
                                        <p:tgtEl>
                                          <p:spTgt spid="28"/>
                                        </p:tgtEl>
                                        <p:attrNameLst>
                                          <p:attrName>ppt_x</p:attrName>
                                          <p:attrName>ppt_y</p:attrName>
                                        </p:attrNameLst>
                                      </p:cBhvr>
                                      <p:rCtr x="0" y="1759"/>
                                    </p:animMotion>
                                  </p:childTnLst>
                                </p:cTn>
                              </p:par>
                              <p:par>
                                <p:cTn id="177" presetID="10" presetClass="entr" presetSubtype="0" fill="hold" nodeType="withEffect">
                                  <p:stCondLst>
                                    <p:cond delay="0"/>
                                  </p:stCondLst>
                                  <p:childTnLst>
                                    <p:set>
                                      <p:cBhvr>
                                        <p:cTn id="178" dur="1" fill="hold">
                                          <p:stCondLst>
                                            <p:cond delay="0"/>
                                          </p:stCondLst>
                                        </p:cTn>
                                        <p:tgtEl>
                                          <p:spTgt spid="24"/>
                                        </p:tgtEl>
                                        <p:attrNameLst>
                                          <p:attrName>style.visibility</p:attrName>
                                        </p:attrNameLst>
                                      </p:cBhvr>
                                      <p:to>
                                        <p:strVal val="visible"/>
                                      </p:to>
                                    </p:set>
                                    <p:animEffect transition="in" filter="fade">
                                      <p:cBhvr>
                                        <p:cTn id="179" dur="500"/>
                                        <p:tgtEl>
                                          <p:spTgt spid="24"/>
                                        </p:tgtEl>
                                      </p:cBhvr>
                                    </p:animEffect>
                                  </p:childTnLst>
                                </p:cTn>
                              </p:par>
                              <p:par>
                                <p:cTn id="180" presetID="42" presetClass="path" presetSubtype="0" decel="100000" fill="hold" nodeType="withEffect">
                                  <p:stCondLst>
                                    <p:cond delay="0"/>
                                  </p:stCondLst>
                                  <p:childTnLst>
                                    <p:animMotion origin="layout" path="M 1.04167E-6 3.7037E-7 L 1.04167E-6 0.03542 " pathEditMode="relative" rAng="0" ptsTypes="AA">
                                      <p:cBhvr>
                                        <p:cTn id="181" dur="700" spd="-100000" fill="hold"/>
                                        <p:tgtEl>
                                          <p:spTgt spid="24"/>
                                        </p:tgtEl>
                                        <p:attrNameLst>
                                          <p:attrName>ppt_x</p:attrName>
                                          <p:attrName>ppt_y</p:attrName>
                                        </p:attrNameLst>
                                      </p:cBhvr>
                                      <p:rCtr x="0" y="1759"/>
                                    </p:animMotion>
                                  </p:childTnLst>
                                </p:cTn>
                              </p:par>
                              <p:par>
                                <p:cTn id="182" presetID="10" presetClass="entr" presetSubtype="0" fill="hold" grpId="0" nodeType="withEffect">
                                  <p:stCondLst>
                                    <p:cond delay="0"/>
                                  </p:stCondLst>
                                  <p:childTnLst>
                                    <p:set>
                                      <p:cBhvr>
                                        <p:cTn id="183" dur="1" fill="hold">
                                          <p:stCondLst>
                                            <p:cond delay="0"/>
                                          </p:stCondLst>
                                        </p:cTn>
                                        <p:tgtEl>
                                          <p:spTgt spid="23"/>
                                        </p:tgtEl>
                                        <p:attrNameLst>
                                          <p:attrName>style.visibility</p:attrName>
                                        </p:attrNameLst>
                                      </p:cBhvr>
                                      <p:to>
                                        <p:strVal val="visible"/>
                                      </p:to>
                                    </p:set>
                                    <p:animEffect transition="in" filter="fade">
                                      <p:cBhvr>
                                        <p:cTn id="184" dur="500"/>
                                        <p:tgtEl>
                                          <p:spTgt spid="23"/>
                                        </p:tgtEl>
                                      </p:cBhvr>
                                    </p:animEffect>
                                  </p:childTnLst>
                                </p:cTn>
                              </p:par>
                              <p:par>
                                <p:cTn id="185" presetID="42" presetClass="path" presetSubtype="0" decel="100000" fill="hold" grpId="1" nodeType="withEffect">
                                  <p:stCondLst>
                                    <p:cond delay="0"/>
                                  </p:stCondLst>
                                  <p:childTnLst>
                                    <p:animMotion origin="layout" path="M 1.875E-6 2.96296E-6 L 1.875E-6 0.03541 " pathEditMode="relative" rAng="0" ptsTypes="AA">
                                      <p:cBhvr>
                                        <p:cTn id="186"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3" grpId="0" animBg="1"/>
      <p:bldP spid="23" grpId="1" animBg="1"/>
      <p:bldP spid="19" grpId="0" animBg="1"/>
      <p:bldP spid="19" grpId="1" animBg="1"/>
      <p:bldP spid="21" grpId="0"/>
      <p:bldP spid="21" grpId="1"/>
      <p:bldP spid="10" grpId="0"/>
      <p:bldP spid="10" grpId="1"/>
      <p:bldP spid="14" grpId="0"/>
      <p:bldP spid="14" grpId="1"/>
      <p:bldP spid="12" grpId="0"/>
      <p:bldP spid="12" grpId="1"/>
      <p:bldP spid="13" grpId="0"/>
      <p:bldP spid="13" grpId="1"/>
      <p:bldP spid="15" grpId="0"/>
      <p:bldP spid="15" grpId="1"/>
      <p:bldP spid="11" grpId="0"/>
      <p:bldP spid="11" grpId="1"/>
      <p:bldP spid="20" grpId="0" animBg="1"/>
      <p:bldP spid="20" grpId="1" animBg="1"/>
      <p:bldP spid="49" grpId="0"/>
      <p:bldP spid="49" grpId="1"/>
      <p:bldP spid="53" grpId="0" animBg="1"/>
      <p:bldP spid="53" grpId="1" animBg="1"/>
      <p:bldP spid="51" grpId="0"/>
      <p:bldP spid="51" grpId="1"/>
      <p:bldP spid="58" grpId="0" animBg="1"/>
      <p:bldP spid="58" grpId="1" animBg="1"/>
      <p:bldP spid="56" grpId="0"/>
      <p:bldP spid="56" grpId="1"/>
      <p:bldP spid="63" grpId="0" animBg="1"/>
      <p:bldP spid="63" grpId="1" animBg="1"/>
      <p:bldP spid="61" grpId="0"/>
      <p:bldP spid="61" grpId="1"/>
      <p:bldP spid="29" grpId="0" animBg="1"/>
      <p:bldP spid="29" grpId="1" animBg="1"/>
      <p:bldP spid="30" grpId="0" animBg="1"/>
      <p:bldP spid="30" grpId="1" animBg="1"/>
      <p:bldP spid="26" grpId="0"/>
      <p:bldP spid="26" grpId="1"/>
      <p:bldP spid="27" grpId="0"/>
      <p:bldP spid="27" grpId="1"/>
      <p:bldP spid="28" grpId="0"/>
      <p:bldP spid="28" grpId="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A90497-C4EB-C38B-1DDA-50460ECEF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8026C-745A-9BD6-FA0C-6089F50EED1D}"/>
              </a:ext>
            </a:extLst>
          </p:cNvPr>
          <p:cNvSpPr>
            <a:spLocks noGrp="1"/>
          </p:cNvSpPr>
          <p:nvPr>
            <p:ph type="title"/>
          </p:nvPr>
        </p:nvSpPr>
        <p:spPr/>
        <p:txBody>
          <a:bodyPr/>
          <a:lstStyle/>
          <a:p>
            <a:r>
              <a:rPr lang="en-US"/>
              <a:t>Azure AI Search: Enterprise-ready</a:t>
            </a:r>
          </a:p>
        </p:txBody>
      </p:sp>
      <p:sp>
        <p:nvSpPr>
          <p:cNvPr id="8" name="Rounded Rectangle 1">
            <a:extLst>
              <a:ext uri="{FF2B5EF4-FFF2-40B4-BE49-F238E27FC236}">
                <a16:creationId xmlns:a16="http://schemas.microsoft.com/office/drawing/2014/main" id="{83660A12-F384-ACF0-E7DE-B3648B011190}"/>
              </a:ext>
              <a:ext uri="{C183D7F6-B498-43B3-948B-1728B52AA6E4}">
                <adec:decorative xmlns:adec="http://schemas.microsoft.com/office/drawing/2017/decorative" val="1"/>
              </a:ext>
            </a:extLst>
          </p:cNvPr>
          <p:cNvSpPr/>
          <p:nvPr/>
        </p:nvSpPr>
        <p:spPr bwMode="auto">
          <a:xfrm>
            <a:off x="831798" y="1434031"/>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6" name="Graphic 5" descr="Lock">
            <a:extLst>
              <a:ext uri="{FF2B5EF4-FFF2-40B4-BE49-F238E27FC236}">
                <a16:creationId xmlns:a16="http://schemas.microsoft.com/office/drawing/2014/main" id="{991805D5-41ED-398B-6DA7-94FF9CF822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9947" y="1585173"/>
            <a:ext cx="629963" cy="629963"/>
          </a:xfrm>
          <a:prstGeom prst="rect">
            <a:avLst/>
          </a:prstGeom>
          <a:effectLst>
            <a:outerShdw blurRad="63500" dist="127000" dir="2700000" algn="tl" rotWithShape="0">
              <a:srgbClr val="454142">
                <a:alpha val="20000"/>
              </a:srgbClr>
            </a:outerShdw>
          </a:effectLst>
        </p:spPr>
      </p:pic>
      <p:sp>
        <p:nvSpPr>
          <p:cNvPr id="4" name="TextBox 3">
            <a:extLst>
              <a:ext uri="{FF2B5EF4-FFF2-40B4-BE49-F238E27FC236}">
                <a16:creationId xmlns:a16="http://schemas.microsoft.com/office/drawing/2014/main" id="{8A29ABB0-8618-9C50-1FDB-04391BEC7CEC}"/>
              </a:ext>
            </a:extLst>
          </p:cNvPr>
          <p:cNvSpPr txBox="1"/>
          <p:nvPr/>
        </p:nvSpPr>
        <p:spPr>
          <a:xfrm>
            <a:off x="2185877" y="1767705"/>
            <a:ext cx="1943481" cy="307777"/>
          </a:xfrm>
          <a:prstGeom prst="rect">
            <a:avLst/>
          </a:prstGeom>
          <a:noFill/>
        </p:spPr>
        <p:txBody>
          <a:bodyPr wrap="none" lIns="0" tIns="0" rIns="0" bIns="0" rtlCol="0">
            <a:spAutoFit/>
          </a:bodyPr>
          <a:lstStyle/>
          <a:p>
            <a:pPr algn="l"/>
            <a:r>
              <a:rPr lang="en-US" sz="2000" b="1">
                <a:solidFill>
                  <a:schemeClr val="bg1"/>
                </a:solidFill>
              </a:rPr>
              <a:t>Data Encryption</a:t>
            </a:r>
          </a:p>
        </p:txBody>
      </p:sp>
      <p:sp>
        <p:nvSpPr>
          <p:cNvPr id="5" name="TextBox 4">
            <a:extLst>
              <a:ext uri="{FF2B5EF4-FFF2-40B4-BE49-F238E27FC236}">
                <a16:creationId xmlns:a16="http://schemas.microsoft.com/office/drawing/2014/main" id="{A79F57ED-749C-D6CC-D522-0D6A1C999287}"/>
              </a:ext>
            </a:extLst>
          </p:cNvPr>
          <p:cNvSpPr txBox="1"/>
          <p:nvPr/>
        </p:nvSpPr>
        <p:spPr>
          <a:xfrm>
            <a:off x="5945720" y="1613817"/>
            <a:ext cx="5502215" cy="615553"/>
          </a:xfrm>
          <a:prstGeom prst="rect">
            <a:avLst/>
          </a:prstGeom>
          <a:noFill/>
        </p:spPr>
        <p:txBody>
          <a:bodyPr wrap="square" lIns="0" tIns="0" rIns="0" bIns="0" rtlCol="0" anchor="ctr">
            <a:spAutoFit/>
          </a:bodyPr>
          <a:lstStyle/>
          <a:p>
            <a:pPr algn="l"/>
            <a:r>
              <a:rPr lang="en-US" sz="2000">
                <a:solidFill>
                  <a:schemeClr val="bg1"/>
                </a:solidFill>
              </a:rPr>
              <a:t>Including option for customer-managed encryption keys</a:t>
            </a:r>
          </a:p>
        </p:txBody>
      </p:sp>
      <p:sp>
        <p:nvSpPr>
          <p:cNvPr id="9" name="Rounded Rectangle 1">
            <a:extLst>
              <a:ext uri="{FF2B5EF4-FFF2-40B4-BE49-F238E27FC236}">
                <a16:creationId xmlns:a16="http://schemas.microsoft.com/office/drawing/2014/main" id="{7ACBC306-3129-38F4-95DE-25DAC83BB93A}"/>
              </a:ext>
              <a:ext uri="{C183D7F6-B498-43B3-948B-1728B52AA6E4}">
                <adec:decorative xmlns:adec="http://schemas.microsoft.com/office/drawing/2017/decorative" val="1"/>
              </a:ext>
            </a:extLst>
          </p:cNvPr>
          <p:cNvSpPr/>
          <p:nvPr/>
        </p:nvSpPr>
        <p:spPr bwMode="auto">
          <a:xfrm>
            <a:off x="831798" y="2719855"/>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2" name="Graphic 77" descr="User">
            <a:extLst>
              <a:ext uri="{FF2B5EF4-FFF2-40B4-BE49-F238E27FC236}">
                <a16:creationId xmlns:a16="http://schemas.microsoft.com/office/drawing/2014/main" id="{5E29549B-86AD-CACA-C861-94D25A9EA1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947" y="2870997"/>
            <a:ext cx="629963" cy="629963"/>
          </a:xfrm>
          <a:prstGeom prst="rect">
            <a:avLst/>
          </a:prstGeom>
          <a:effectLst>
            <a:outerShdw blurRad="63500" dist="127000" dir="2700000" algn="tl" rotWithShape="0">
              <a:srgbClr val="454142">
                <a:alpha val="20000"/>
              </a:srgbClr>
            </a:outerShdw>
          </a:effectLst>
        </p:spPr>
      </p:pic>
      <p:sp>
        <p:nvSpPr>
          <p:cNvPr id="13" name="TextBox 12">
            <a:extLst>
              <a:ext uri="{FF2B5EF4-FFF2-40B4-BE49-F238E27FC236}">
                <a16:creationId xmlns:a16="http://schemas.microsoft.com/office/drawing/2014/main" id="{71BDB464-1FB1-187B-D6F4-1971E7DA2526}"/>
              </a:ext>
            </a:extLst>
          </p:cNvPr>
          <p:cNvSpPr txBox="1"/>
          <p:nvPr/>
        </p:nvSpPr>
        <p:spPr>
          <a:xfrm>
            <a:off x="2185877" y="3053529"/>
            <a:ext cx="2675989" cy="307777"/>
          </a:xfrm>
          <a:prstGeom prst="rect">
            <a:avLst/>
          </a:prstGeom>
          <a:noFill/>
        </p:spPr>
        <p:txBody>
          <a:bodyPr wrap="none" lIns="0" tIns="0" rIns="0" bIns="0" rtlCol="0">
            <a:spAutoFit/>
          </a:bodyPr>
          <a:lstStyle/>
          <a:p>
            <a:pPr algn="l"/>
            <a:r>
              <a:rPr lang="en-US" sz="2000" b="1">
                <a:solidFill>
                  <a:schemeClr val="bg1"/>
                </a:solidFill>
              </a:rPr>
              <a:t>Secure Authentication</a:t>
            </a:r>
          </a:p>
        </p:txBody>
      </p:sp>
      <p:sp>
        <p:nvSpPr>
          <p:cNvPr id="14" name="TextBox 13">
            <a:extLst>
              <a:ext uri="{FF2B5EF4-FFF2-40B4-BE49-F238E27FC236}">
                <a16:creationId xmlns:a16="http://schemas.microsoft.com/office/drawing/2014/main" id="{CD21602C-452E-8AF1-CE4D-6A0C5EB1D007}"/>
              </a:ext>
            </a:extLst>
          </p:cNvPr>
          <p:cNvSpPr txBox="1"/>
          <p:nvPr/>
        </p:nvSpPr>
        <p:spPr>
          <a:xfrm>
            <a:off x="5945720" y="3053529"/>
            <a:ext cx="5502215" cy="307777"/>
          </a:xfrm>
          <a:prstGeom prst="rect">
            <a:avLst/>
          </a:prstGeom>
          <a:noFill/>
        </p:spPr>
        <p:txBody>
          <a:bodyPr wrap="square" lIns="0" tIns="0" rIns="0" bIns="0" rtlCol="0" anchor="ctr">
            <a:spAutoFit/>
          </a:bodyPr>
          <a:lstStyle/>
          <a:p>
            <a:pPr algn="l"/>
            <a:r>
              <a:rPr lang="en-US" sz="2000">
                <a:solidFill>
                  <a:schemeClr val="bg1"/>
                </a:solidFill>
              </a:rPr>
              <a:t>Managed identity and RBAC support</a:t>
            </a:r>
          </a:p>
        </p:txBody>
      </p:sp>
      <p:sp>
        <p:nvSpPr>
          <p:cNvPr id="10" name="Rounded Rectangle 1">
            <a:extLst>
              <a:ext uri="{FF2B5EF4-FFF2-40B4-BE49-F238E27FC236}">
                <a16:creationId xmlns:a16="http://schemas.microsoft.com/office/drawing/2014/main" id="{44FCB5EC-854C-040C-87A5-879F886BC0CA}"/>
              </a:ext>
              <a:ext uri="{C183D7F6-B498-43B3-948B-1728B52AA6E4}">
                <adec:decorative xmlns:adec="http://schemas.microsoft.com/office/drawing/2017/decorative" val="1"/>
              </a:ext>
            </a:extLst>
          </p:cNvPr>
          <p:cNvSpPr/>
          <p:nvPr/>
        </p:nvSpPr>
        <p:spPr bwMode="auto">
          <a:xfrm>
            <a:off x="831798" y="4005679"/>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5" name="Graphic 14" descr="Network diagram with solid fill">
            <a:extLst>
              <a:ext uri="{FF2B5EF4-FFF2-40B4-BE49-F238E27FC236}">
                <a16:creationId xmlns:a16="http://schemas.microsoft.com/office/drawing/2014/main" id="{AE158AF4-A95D-C0B9-521E-156DDB011A4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169947" y="4133845"/>
            <a:ext cx="629963" cy="629963"/>
          </a:xfrm>
          <a:prstGeom prst="rect">
            <a:avLst/>
          </a:prstGeom>
          <a:effectLst>
            <a:outerShdw blurRad="63500" dist="127000" dir="2700000" algn="tl" rotWithShape="0">
              <a:srgbClr val="454142">
                <a:alpha val="20000"/>
              </a:srgbClr>
            </a:outerShdw>
          </a:effectLst>
        </p:spPr>
      </p:pic>
      <p:sp>
        <p:nvSpPr>
          <p:cNvPr id="16" name="TextBox 15">
            <a:extLst>
              <a:ext uri="{FF2B5EF4-FFF2-40B4-BE49-F238E27FC236}">
                <a16:creationId xmlns:a16="http://schemas.microsoft.com/office/drawing/2014/main" id="{C5E71481-B8CA-BC42-7EC0-CC13531167F9}"/>
              </a:ext>
            </a:extLst>
          </p:cNvPr>
          <p:cNvSpPr txBox="1"/>
          <p:nvPr/>
        </p:nvSpPr>
        <p:spPr>
          <a:xfrm>
            <a:off x="2185877" y="4316377"/>
            <a:ext cx="2162772" cy="307777"/>
          </a:xfrm>
          <a:prstGeom prst="rect">
            <a:avLst/>
          </a:prstGeom>
          <a:noFill/>
        </p:spPr>
        <p:txBody>
          <a:bodyPr wrap="none" lIns="0" tIns="0" rIns="0" bIns="0" rtlCol="0">
            <a:spAutoFit/>
          </a:bodyPr>
          <a:lstStyle/>
          <a:p>
            <a:pPr algn="l"/>
            <a:r>
              <a:rPr lang="en-US" sz="2000" b="1">
                <a:solidFill>
                  <a:schemeClr val="bg1"/>
                </a:solidFill>
              </a:rPr>
              <a:t>Network Isolation</a:t>
            </a:r>
          </a:p>
        </p:txBody>
      </p:sp>
      <p:sp>
        <p:nvSpPr>
          <p:cNvPr id="17" name="TextBox 16">
            <a:extLst>
              <a:ext uri="{FF2B5EF4-FFF2-40B4-BE49-F238E27FC236}">
                <a16:creationId xmlns:a16="http://schemas.microsoft.com/office/drawing/2014/main" id="{7F620009-7445-2D8F-EDF7-B8522E3C64E4}"/>
              </a:ext>
            </a:extLst>
          </p:cNvPr>
          <p:cNvSpPr txBox="1"/>
          <p:nvPr/>
        </p:nvSpPr>
        <p:spPr>
          <a:xfrm>
            <a:off x="5945720" y="4316377"/>
            <a:ext cx="5502215" cy="307777"/>
          </a:xfrm>
          <a:prstGeom prst="rect">
            <a:avLst/>
          </a:prstGeom>
          <a:noFill/>
        </p:spPr>
        <p:txBody>
          <a:bodyPr wrap="square" lIns="0" tIns="0" rIns="0" bIns="0" rtlCol="0" anchor="ctr">
            <a:spAutoFit/>
          </a:bodyPr>
          <a:lstStyle/>
          <a:p>
            <a:pPr algn="l"/>
            <a:r>
              <a:rPr lang="en-US" sz="2000">
                <a:solidFill>
                  <a:schemeClr val="bg1"/>
                </a:solidFill>
              </a:rPr>
              <a:t>Private endpoints, virtual networks</a:t>
            </a:r>
          </a:p>
        </p:txBody>
      </p:sp>
      <p:sp>
        <p:nvSpPr>
          <p:cNvPr id="11" name="Rounded Rectangle 1">
            <a:extLst>
              <a:ext uri="{FF2B5EF4-FFF2-40B4-BE49-F238E27FC236}">
                <a16:creationId xmlns:a16="http://schemas.microsoft.com/office/drawing/2014/main" id="{43507092-CC55-3267-7752-E5F313AC6FC6}"/>
              </a:ext>
              <a:ext uri="{C183D7F6-B498-43B3-948B-1728B52AA6E4}">
                <adec:decorative xmlns:adec="http://schemas.microsoft.com/office/drawing/2017/decorative" val="1"/>
              </a:ext>
            </a:extLst>
          </p:cNvPr>
          <p:cNvSpPr/>
          <p:nvPr/>
        </p:nvSpPr>
        <p:spPr bwMode="auto">
          <a:xfrm>
            <a:off x="831798" y="5291503"/>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8" name="Graphic 17" descr="Diploma with solid fill">
            <a:extLst>
              <a:ext uri="{FF2B5EF4-FFF2-40B4-BE49-F238E27FC236}">
                <a16:creationId xmlns:a16="http://schemas.microsoft.com/office/drawing/2014/main" id="{CFD291C9-B5D6-E8BF-2519-8DFD1CF12B1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69947" y="5430440"/>
            <a:ext cx="629963" cy="629963"/>
          </a:xfrm>
          <a:prstGeom prst="rect">
            <a:avLst/>
          </a:prstGeom>
          <a:effectLst>
            <a:outerShdw blurRad="63500" dist="127000" dir="2700000" algn="tl" rotWithShape="0">
              <a:srgbClr val="454142">
                <a:alpha val="20000"/>
              </a:srgbClr>
            </a:outerShdw>
          </a:effectLst>
        </p:spPr>
      </p:pic>
      <p:sp>
        <p:nvSpPr>
          <p:cNvPr id="19" name="TextBox 18">
            <a:extLst>
              <a:ext uri="{FF2B5EF4-FFF2-40B4-BE49-F238E27FC236}">
                <a16:creationId xmlns:a16="http://schemas.microsoft.com/office/drawing/2014/main" id="{B9A38B3A-9A19-202B-C5EA-522178728951}"/>
              </a:ext>
            </a:extLst>
          </p:cNvPr>
          <p:cNvSpPr txBox="1"/>
          <p:nvPr/>
        </p:nvSpPr>
        <p:spPr>
          <a:xfrm>
            <a:off x="2185877" y="5612972"/>
            <a:ext cx="3091552" cy="307777"/>
          </a:xfrm>
          <a:prstGeom prst="rect">
            <a:avLst/>
          </a:prstGeom>
          <a:noFill/>
        </p:spPr>
        <p:txBody>
          <a:bodyPr wrap="none" lIns="0" tIns="0" rIns="0" bIns="0" rtlCol="0">
            <a:spAutoFit/>
          </a:bodyPr>
          <a:lstStyle/>
          <a:p>
            <a:pPr algn="l"/>
            <a:r>
              <a:rPr lang="en-US" sz="2000" b="1">
                <a:solidFill>
                  <a:schemeClr val="bg1"/>
                </a:solidFill>
              </a:rPr>
              <a:t>Compliance Certifications</a:t>
            </a:r>
          </a:p>
        </p:txBody>
      </p:sp>
      <p:sp>
        <p:nvSpPr>
          <p:cNvPr id="20" name="TextBox 19">
            <a:extLst>
              <a:ext uri="{FF2B5EF4-FFF2-40B4-BE49-F238E27FC236}">
                <a16:creationId xmlns:a16="http://schemas.microsoft.com/office/drawing/2014/main" id="{4CC8767F-C6FA-B6F7-713E-344C60602480}"/>
              </a:ext>
            </a:extLst>
          </p:cNvPr>
          <p:cNvSpPr txBox="1"/>
          <p:nvPr/>
        </p:nvSpPr>
        <p:spPr>
          <a:xfrm>
            <a:off x="5945720" y="5459084"/>
            <a:ext cx="5502215" cy="615553"/>
          </a:xfrm>
          <a:prstGeom prst="rect">
            <a:avLst/>
          </a:prstGeom>
          <a:noFill/>
        </p:spPr>
        <p:txBody>
          <a:bodyPr wrap="square" lIns="0" tIns="0" rIns="0" bIns="0" rtlCol="0" anchor="ctr">
            <a:spAutoFit/>
          </a:bodyPr>
          <a:lstStyle/>
          <a:p>
            <a:pPr algn="l"/>
            <a:r>
              <a:rPr lang="en-US" sz="2000">
                <a:solidFill>
                  <a:schemeClr val="bg1"/>
                </a:solidFill>
              </a:rPr>
              <a:t>Extensive certifications across finance, healthcare, government, etc.</a:t>
            </a:r>
          </a:p>
        </p:txBody>
      </p:sp>
    </p:spTree>
    <p:extLst>
      <p:ext uri="{BB962C8B-B14F-4D97-AF65-F5344CB8AC3E}">
        <p14:creationId xmlns:p14="http://schemas.microsoft.com/office/powerpoint/2010/main" val="3150073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3.75E-6 -2.59259E-6 L -3.7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3.75E-6 -2.59259E-6 L -3.75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75E-6 -2.59259E-6 L -3.75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3.75E-6 -2.59259E-6 L -3.75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0"/>
                                  </p:stCondLst>
                                  <p:childTnLst>
                                    <p:animMotion origin="layout" path="M -4.79167E-6 -3.33333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0"/>
                                  </p:stCondLst>
                                  <p:childTnLst>
                                    <p:animMotion origin="layout" path="M -3.75E-6 -2.59259E-6 L -3.75E-6 0.03542 " pathEditMode="relative" rAng="0" ptsTypes="AA">
                                      <p:cBhvr>
                                        <p:cTn id="34" dur="700" spd="-100000" fill="hold"/>
                                        <p:tgtEl>
                                          <p:spTgt spid="4"/>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0"/>
                                  </p:stCondLst>
                                  <p:childTnLst>
                                    <p:animMotion origin="layout" path="M -1.25E-6 -2.59259E-6 L -1.25E-6 0.03542 " pathEditMode="relative" rAng="0" ptsTypes="AA">
                                      <p:cBhvr>
                                        <p:cTn id="39" dur="700" spd="-100000" fill="hold"/>
                                        <p:tgtEl>
                                          <p:spTgt spid="5"/>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0"/>
                                  </p:stCondLst>
                                  <p:childTnLst>
                                    <p:animMotion origin="layout" path="M -4.79167E-6 -3.33333E-6 L -4.79167E-6 0.03542 " pathEditMode="relative" rAng="0" ptsTypes="AA">
                                      <p:cBhvr>
                                        <p:cTn id="44" dur="700" spd="-100000" fill="hold"/>
                                        <p:tgtEl>
                                          <p:spTgt spid="12"/>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42" presetClass="path" presetSubtype="0" decel="100000" fill="hold" grpId="1" nodeType="withEffect">
                                  <p:stCondLst>
                                    <p:cond delay="0"/>
                                  </p:stCondLst>
                                  <p:childTnLst>
                                    <p:animMotion origin="layout" path="M -2.5E-6 -2.59259E-6 L -2.5E-6 0.03542 " pathEditMode="relative" rAng="0" ptsTypes="AA">
                                      <p:cBhvr>
                                        <p:cTn id="49" dur="700" spd="-100000" fill="hold"/>
                                        <p:tgtEl>
                                          <p:spTgt spid="1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0"/>
                                  </p:stCondLst>
                                  <p:childTnLst>
                                    <p:animMotion origin="layout" path="M -1.25E-6 -2.59259E-6 L -1.25E-6 0.03542 " pathEditMode="relative" rAng="0" ptsTypes="AA">
                                      <p:cBhvr>
                                        <p:cTn id="54" dur="700" spd="-100000" fill="hold"/>
                                        <p:tgtEl>
                                          <p:spTgt spid="14"/>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42" presetClass="path" presetSubtype="0" decel="100000" fill="hold" nodeType="withEffect">
                                  <p:stCondLst>
                                    <p:cond delay="0"/>
                                  </p:stCondLst>
                                  <p:childTnLst>
                                    <p:animMotion origin="layout" path="M -4.79167E-6 -1.11111E-6 L -4.79167E-6 0.03542 " pathEditMode="relative" rAng="0" ptsTypes="AA">
                                      <p:cBhvr>
                                        <p:cTn id="59" dur="700" spd="-100000" fill="hold"/>
                                        <p:tgtEl>
                                          <p:spTgt spid="15"/>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0"/>
                                  </p:stCondLst>
                                  <p:childTnLst>
                                    <p:animMotion origin="layout" path="M 1.25E-6 -1.85185E-6 L 1.25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42" presetClass="path" presetSubtype="0" decel="100000" fill="hold" grpId="1" nodeType="withEffect">
                                  <p:stCondLst>
                                    <p:cond delay="0"/>
                                  </p:stCondLst>
                                  <p:childTnLst>
                                    <p:animMotion origin="layout" path="M -1.25E-6 -1.85185E-6 L -1.25E-6 0.03542 " pathEditMode="relative" rAng="0" ptsTypes="AA">
                                      <p:cBhvr>
                                        <p:cTn id="69" dur="700" spd="-100000" fill="hold"/>
                                        <p:tgtEl>
                                          <p:spTgt spid="17"/>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42" presetClass="path" presetSubtype="0" decel="100000" fill="hold" nodeType="withEffect">
                                  <p:stCondLst>
                                    <p:cond delay="0"/>
                                  </p:stCondLst>
                                  <p:childTnLst>
                                    <p:animMotion origin="layout" path="M -4.79167E-6 -1.48148E-6 L -4.79167E-6 0.03542 " pathEditMode="relative" rAng="0" ptsTypes="AA">
                                      <p:cBhvr>
                                        <p:cTn id="74" dur="700" spd="-100000" fill="hold"/>
                                        <p:tgtEl>
                                          <p:spTgt spid="18"/>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42" presetClass="path" presetSubtype="0" decel="100000" fill="hold" grpId="1" nodeType="withEffect">
                                  <p:stCondLst>
                                    <p:cond delay="0"/>
                                  </p:stCondLst>
                                  <p:childTnLst>
                                    <p:animMotion origin="layout" path="M 4.16667E-7 -2.22222E-6 L 4.16667E-7 0.03542 " pathEditMode="relative" rAng="0" ptsTypes="AA">
                                      <p:cBhvr>
                                        <p:cTn id="79" dur="700" spd="-100000" fill="hold"/>
                                        <p:tgtEl>
                                          <p:spTgt spid="19"/>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42" presetClass="path" presetSubtype="0" decel="100000" fill="hold" grpId="1" nodeType="withEffect">
                                  <p:stCondLst>
                                    <p:cond delay="0"/>
                                  </p:stCondLst>
                                  <p:childTnLst>
                                    <p:animMotion origin="layout" path="M -1.25E-6 -2.22222E-6 L -1.25E-6 0.03542 " pathEditMode="relative" rAng="0" ptsTypes="AA">
                                      <p:cBhvr>
                                        <p:cTn id="8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p:bldP spid="4" grpId="1"/>
      <p:bldP spid="5" grpId="0"/>
      <p:bldP spid="5" grpId="1"/>
      <p:bldP spid="9" grpId="0" animBg="1"/>
      <p:bldP spid="9" grpId="1" animBg="1"/>
      <p:bldP spid="13" grpId="0"/>
      <p:bldP spid="13" grpId="1"/>
      <p:bldP spid="14" grpId="0"/>
      <p:bldP spid="14" grpId="1"/>
      <p:bldP spid="10" grpId="0" animBg="1"/>
      <p:bldP spid="10" grpId="1" animBg="1"/>
      <p:bldP spid="16" grpId="0"/>
      <p:bldP spid="16" grpId="1"/>
      <p:bldP spid="17" grpId="0"/>
      <p:bldP spid="17" grpId="1"/>
      <p:bldP spid="11" grpId="0" animBg="1"/>
      <p:bldP spid="11" grpId="1" animBg="1"/>
      <p:bldP spid="19" grpId="0"/>
      <p:bldP spid="19" grpId="1"/>
      <p:bldP spid="20" grpId="0"/>
      <p:bldP spid="2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CCBA1-765A-E30B-407E-1F5A1DD492EE}"/>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F80FA4EB-7C10-E0B1-B2AF-30842616ABFE}"/>
              </a:ext>
              <a:ext uri="{C183D7F6-B498-43B3-948B-1728B52AA6E4}">
                <adec:decorative xmlns:adec="http://schemas.microsoft.com/office/drawing/2017/decorative" val="1"/>
              </a:ext>
            </a:extLst>
          </p:cNvPr>
          <p:cNvSpPr/>
          <p:nvPr/>
        </p:nvSpPr>
        <p:spPr bwMode="auto">
          <a:xfrm>
            <a:off x="5580821" y="1315534"/>
            <a:ext cx="4657461"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1055" name="Title 1054">
            <a:extLst>
              <a:ext uri="{FF2B5EF4-FFF2-40B4-BE49-F238E27FC236}">
                <a16:creationId xmlns:a16="http://schemas.microsoft.com/office/drawing/2014/main" id="{F6A6E71A-0F38-F8BF-6256-EB87D0669210}"/>
              </a:ext>
            </a:extLst>
          </p:cNvPr>
          <p:cNvSpPr>
            <a:spLocks noGrp="1"/>
          </p:cNvSpPr>
          <p:nvPr>
            <p:ph type="title"/>
          </p:nvPr>
        </p:nvSpPr>
        <p:spPr/>
        <p:txBody>
          <a:bodyPr/>
          <a:lstStyle/>
          <a:p>
            <a:r>
              <a:rPr lang="en-US"/>
              <a:t>The limitations of LLMS</a:t>
            </a:r>
          </a:p>
        </p:txBody>
      </p:sp>
      <p:pic>
        <p:nvPicPr>
          <p:cNvPr id="12" name="Picture 11" descr="Screenshot of a conversation with an LLM demonstrating outdated public knowledge.">
            <a:extLst>
              <a:ext uri="{FF2B5EF4-FFF2-40B4-BE49-F238E27FC236}">
                <a16:creationId xmlns:a16="http://schemas.microsoft.com/office/drawing/2014/main" id="{88295E90-5364-2D96-AF4D-D3F2525A36F3}"/>
              </a:ext>
            </a:extLst>
          </p:cNvPr>
          <p:cNvPicPr>
            <a:picLocks noChangeAspect="1"/>
          </p:cNvPicPr>
          <p:nvPr/>
        </p:nvPicPr>
        <p:blipFill>
          <a:blip r:embed="rId3"/>
          <a:srcRect/>
          <a:stretch/>
        </p:blipFill>
        <p:spPr>
          <a:xfrm>
            <a:off x="588263" y="1449811"/>
            <a:ext cx="5597594" cy="2951922"/>
          </a:xfrm>
          <a:prstGeom prst="roundRect">
            <a:avLst>
              <a:gd name="adj" fmla="val 506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15" name="TextBox 14">
            <a:extLst>
              <a:ext uri="{FF2B5EF4-FFF2-40B4-BE49-F238E27FC236}">
                <a16:creationId xmlns:a16="http://schemas.microsoft.com/office/drawing/2014/main" id="{4BEFDC18-7B27-93E1-3BA9-0EA4394C1CC2}"/>
              </a:ext>
            </a:extLst>
          </p:cNvPr>
          <p:cNvSpPr txBox="1"/>
          <p:nvPr/>
        </p:nvSpPr>
        <p:spPr>
          <a:xfrm>
            <a:off x="6619534" y="1500074"/>
            <a:ext cx="3273368" cy="307777"/>
          </a:xfrm>
          <a:prstGeom prst="rect">
            <a:avLst/>
          </a:prstGeom>
          <a:noFill/>
        </p:spPr>
        <p:txBody>
          <a:bodyPr wrap="square" lIns="0" tIns="0" rIns="0" bIns="0" rtlCol="0">
            <a:spAutoFit/>
          </a:bodyPr>
          <a:lstStyle/>
          <a:p>
            <a:pPr algn="l"/>
            <a:r>
              <a:rPr lang="en-US" sz="2000">
                <a:latin typeface="+mj-lt"/>
              </a:rPr>
              <a:t>Outdated public knowledge</a:t>
            </a:r>
          </a:p>
        </p:txBody>
      </p:sp>
      <p:sp>
        <p:nvSpPr>
          <p:cNvPr id="2" name="Rounded Rectangle 1">
            <a:extLst>
              <a:ext uri="{FF2B5EF4-FFF2-40B4-BE49-F238E27FC236}">
                <a16:creationId xmlns:a16="http://schemas.microsoft.com/office/drawing/2014/main" id="{A317F408-D441-E352-5942-E5E6509A326D}"/>
              </a:ext>
              <a:ext uri="{C183D7F6-B498-43B3-948B-1728B52AA6E4}">
                <adec:decorative xmlns:adec="http://schemas.microsoft.com/office/drawing/2017/decorative" val="1"/>
              </a:ext>
            </a:extLst>
          </p:cNvPr>
          <p:cNvSpPr/>
          <p:nvPr/>
        </p:nvSpPr>
        <p:spPr bwMode="auto">
          <a:xfrm>
            <a:off x="1193298" y="5248642"/>
            <a:ext cx="4387523"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16" name="TextBox 15">
            <a:extLst>
              <a:ext uri="{FF2B5EF4-FFF2-40B4-BE49-F238E27FC236}">
                <a16:creationId xmlns:a16="http://schemas.microsoft.com/office/drawing/2014/main" id="{5753A5FD-7E94-10DD-E116-A1F997498A11}"/>
              </a:ext>
            </a:extLst>
          </p:cNvPr>
          <p:cNvSpPr txBox="1"/>
          <p:nvPr/>
        </p:nvSpPr>
        <p:spPr>
          <a:xfrm>
            <a:off x="1540622" y="5433182"/>
            <a:ext cx="2703524" cy="307777"/>
          </a:xfrm>
          <a:prstGeom prst="rect">
            <a:avLst/>
          </a:prstGeom>
          <a:noFill/>
        </p:spPr>
        <p:txBody>
          <a:bodyPr wrap="square" lIns="0" tIns="0" rIns="0" bIns="0" rtlCol="0">
            <a:spAutoFit/>
          </a:bodyPr>
          <a:lstStyle/>
          <a:p>
            <a:pPr algn="l"/>
            <a:r>
              <a:rPr lang="en-US" sz="2000">
                <a:latin typeface="+mj-lt"/>
              </a:rPr>
              <a:t>No internal knowledge</a:t>
            </a:r>
          </a:p>
        </p:txBody>
      </p:sp>
      <p:pic>
        <p:nvPicPr>
          <p:cNvPr id="14" name="Picture 13" descr="Screenshot of a conversation with an LLM demonstrating no internal knowledge.">
            <a:extLst>
              <a:ext uri="{FF2B5EF4-FFF2-40B4-BE49-F238E27FC236}">
                <a16:creationId xmlns:a16="http://schemas.microsoft.com/office/drawing/2014/main" id="{4FB544E2-8250-63CD-D360-CDF0F736942D}"/>
              </a:ext>
            </a:extLst>
          </p:cNvPr>
          <p:cNvPicPr>
            <a:picLocks noChangeAspect="1"/>
          </p:cNvPicPr>
          <p:nvPr/>
        </p:nvPicPr>
        <p:blipFill>
          <a:blip r:embed="rId4"/>
          <a:srcRect t="3024"/>
          <a:stretch/>
        </p:blipFill>
        <p:spPr>
          <a:xfrm>
            <a:off x="4908699" y="3023616"/>
            <a:ext cx="6695038" cy="3137342"/>
          </a:xfrm>
          <a:prstGeom prst="roundRect">
            <a:avLst>
              <a:gd name="adj" fmla="val 5547"/>
            </a:avLst>
          </a:prstGeom>
          <a:solidFill>
            <a:schemeClr val="bg1"/>
          </a:solidFill>
          <a:ln w="6350" cap="flat">
            <a:solidFill>
              <a:srgbClr val="BFBFBF"/>
            </a:solidFill>
            <a:prstDash val="solid"/>
            <a:miter/>
          </a:ln>
          <a:effectLst>
            <a:outerShdw blurRad="63500" dist="63500" dir="2700000" algn="tl" rotWithShape="0">
              <a:srgbClr val="454142">
                <a:alpha val="20000"/>
              </a:srgbClr>
            </a:outerShdw>
          </a:effectLst>
        </p:spPr>
      </p:pic>
    </p:spTree>
    <p:extLst>
      <p:ext uri="{BB962C8B-B14F-4D97-AF65-F5344CB8AC3E}">
        <p14:creationId xmlns:p14="http://schemas.microsoft.com/office/powerpoint/2010/main" val="259498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3.54167E-6 7.40741E-7 L -3.54167E-6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3.54167E-6 7.40741E-7 L -3.54167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200"/>
                                  </p:stCondLst>
                                  <p:childTnLst>
                                    <p:animMotion origin="layout" path="M -3.54167E-6 7.40741E-7 L -3.54167E-6 0.03542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200"/>
                                  </p:stCondLst>
                                  <p:childTnLst>
                                    <p:animMotion origin="layout" path="M -3.54167E-6 7.40741E-7 L -3.54167E-6 0.03542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grpId="1" nodeType="withEffect">
                                  <p:stCondLst>
                                    <p:cond delay="200"/>
                                  </p:stCondLst>
                                  <p:childTnLst>
                                    <p:animMotion origin="layout" path="M 6.25E-7 -3.33333E-6 L 6.25E-7 0.03542 " pathEditMode="relative" rAng="0" ptsTypes="AA">
                                      <p:cBhvr>
                                        <p:cTn id="34"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5" grpId="0"/>
      <p:bldP spid="15" grpId="1"/>
      <p:bldP spid="2" grpId="0" animBg="1"/>
      <p:bldP spid="2" grpId="1" animBg="1"/>
      <p:bldP spid="16" grpId="0"/>
      <p:bldP spid="16" grpId="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BF00AB-C7B2-B402-3F3B-B11E69BA44C9}"/>
              </a:ext>
            </a:extLst>
          </p:cNvPr>
          <p:cNvSpPr>
            <a:spLocks noGrp="1"/>
          </p:cNvSpPr>
          <p:nvPr>
            <p:ph type="title"/>
          </p:nvPr>
        </p:nvSpPr>
        <p:spPr>
          <a:xfrm>
            <a:off x="588263" y="494271"/>
            <a:ext cx="3860169" cy="492443"/>
          </a:xfrm>
        </p:spPr>
        <p:txBody>
          <a:bodyPr/>
          <a:lstStyle/>
          <a:p>
            <a:r>
              <a:rPr lang="en-US"/>
              <a:t>Improving Retrieval in Large Datasets</a:t>
            </a:r>
          </a:p>
        </p:txBody>
      </p:sp>
      <p:sp>
        <p:nvSpPr>
          <p:cNvPr id="18" name="Text Placeholder 17">
            <a:extLst>
              <a:ext uri="{FF2B5EF4-FFF2-40B4-BE49-F238E27FC236}">
                <a16:creationId xmlns:a16="http://schemas.microsoft.com/office/drawing/2014/main" id="{2A7FA31C-C6E5-4918-FEE9-B2D476B6C1AD}"/>
              </a:ext>
            </a:extLst>
          </p:cNvPr>
          <p:cNvSpPr>
            <a:spLocks noGrp="1"/>
          </p:cNvSpPr>
          <p:nvPr>
            <p:ph type="body" sz="quarter" idx="11"/>
          </p:nvPr>
        </p:nvSpPr>
        <p:spPr>
          <a:xfrm>
            <a:off x="5647174" y="709187"/>
            <a:ext cx="6320413" cy="5022914"/>
          </a:xfrm>
        </p:spPr>
        <p:txBody>
          <a:bodyPr/>
          <a:lstStyle/>
          <a:p>
            <a:r>
              <a:rPr lang="en-US" sz="2400">
                <a:solidFill>
                  <a:schemeClr val="tx1"/>
                </a:solidFill>
                <a:latin typeface="Consolas" panose="020B0609020204030204" pitchFamily="49" charset="0"/>
                <a:ea typeface="Segoe UI" pitchFamily="34" charset="0"/>
                <a:cs typeface="Consolas" panose="020B0609020204030204" pitchFamily="49" charset="0"/>
              </a:rPr>
              <a:t>“Hi </a:t>
            </a:r>
            <a:r>
              <a:rPr lang="en-US" sz="2400" err="1">
                <a:solidFill>
                  <a:schemeClr val="tx1"/>
                </a:solidFill>
                <a:latin typeface="Consolas" panose="020B0609020204030204" pitchFamily="49" charset="0"/>
                <a:ea typeface="Segoe UI" pitchFamily="34" charset="0"/>
                <a:cs typeface="Consolas" panose="020B0609020204030204" pitchFamily="49" charset="0"/>
              </a:rPr>
              <a:t>HRBot</a:t>
            </a:r>
            <a:r>
              <a:rPr lang="en-US" sz="2400">
                <a:solidFill>
                  <a:schemeClr val="tx1"/>
                </a:solidFill>
                <a:latin typeface="Consolas" panose="020B0609020204030204" pitchFamily="49" charset="0"/>
                <a:ea typeface="Segoe UI" pitchFamily="34" charset="0"/>
                <a:cs typeface="Consolas" panose="020B0609020204030204" pitchFamily="49" charset="0"/>
              </a:rPr>
              <a:t>, I’m based in the US, does my health plan cover annual eyesight checks?”</a:t>
            </a:r>
          </a:p>
          <a:p>
            <a:endParaRPr lang="en-US">
              <a:solidFill>
                <a:schemeClr val="tx1"/>
              </a:solidFill>
              <a:ea typeface="Segoe UI" pitchFamily="34" charset="0"/>
            </a:endParaRPr>
          </a:p>
          <a:p>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a:t>
            </a:r>
          </a:p>
          <a:p>
            <a:endPar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endParaRPr>
          </a:p>
          <a:p>
            <a:r>
              <a:rPr lang="en-US">
                <a:solidFill>
                  <a:schemeClr val="tx1"/>
                </a:solidFill>
                <a:ea typeface="Segoe UI" pitchFamily="34" charset="0"/>
                <a:sym typeface="Wingdings" panose="05000000000000000000" pitchFamily="2" charset="2"/>
              </a:rPr>
              <a:t>filter=category eq 'healthcare' and region eq 'US'</a:t>
            </a:r>
          </a:p>
          <a:p>
            <a:endParaRPr lang="en-US">
              <a:solidFill>
                <a:schemeClr val="tx1"/>
              </a:solidFill>
              <a:ea typeface="Segoe UI" pitchFamily="34" charset="0"/>
              <a:sym typeface="Wingdings" panose="05000000000000000000" pitchFamily="2" charset="2"/>
            </a:endParaRPr>
          </a:p>
          <a:p>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search=annual eyesight check coverage</a:t>
            </a:r>
          </a:p>
          <a:p>
            <a:endParaRPr lang="en-US">
              <a:solidFill>
                <a:schemeClr val="tx1"/>
              </a:solidFill>
              <a:ea typeface="Segoe UI" pitchFamily="34" charset="0"/>
              <a:sym typeface="Wingdings" panose="05000000000000000000" pitchFamily="2" charset="2"/>
            </a:endParaRPr>
          </a:p>
          <a:p>
            <a:r>
              <a:rPr lang="en-US" sz="2400" err="1">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vectorQueries</a:t>
            </a:r>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a:t>
            </a:r>
            <a:endParaRPr lang="en-US" sz="2400">
              <a:solidFill>
                <a:schemeClr val="tx1"/>
              </a:solidFill>
              <a:latin typeface="Consolas" panose="020B0609020204030204" pitchFamily="49" charset="0"/>
              <a:ea typeface="Segoe UI" pitchFamily="34" charset="0"/>
              <a:cs typeface="Consolas" panose="020B0609020204030204" pitchFamily="49" charset="0"/>
            </a:endParaRPr>
          </a:p>
        </p:txBody>
      </p:sp>
      <p:sp>
        <p:nvSpPr>
          <p:cNvPr id="4" name="Text Placeholder 4">
            <a:extLst>
              <a:ext uri="{FF2B5EF4-FFF2-40B4-BE49-F238E27FC236}">
                <a16:creationId xmlns:a16="http://schemas.microsoft.com/office/drawing/2014/main" id="{6A177F97-9862-6BB8-DD53-AA9566155F04}"/>
              </a:ext>
            </a:extLst>
          </p:cNvPr>
          <p:cNvSpPr txBox="1">
            <a:spLocks/>
          </p:cNvSpPr>
          <p:nvPr/>
        </p:nvSpPr>
        <p:spPr>
          <a:xfrm>
            <a:off x="560450" y="1676291"/>
            <a:ext cx="4086854" cy="948576"/>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Filtering the dataset is highly impactful</a:t>
            </a:r>
          </a:p>
          <a:p>
            <a:pPr marL="187325" lvl="1" indent="-176213">
              <a:spcBef>
                <a:spcPts val="0"/>
              </a:spcBef>
              <a:spcAft>
                <a:spcPts val="300"/>
              </a:spcAft>
              <a:buFont typeface="Arial" panose="020B0604020202020204" pitchFamily="34" charset="0"/>
              <a:buChar char="•"/>
            </a:pPr>
            <a:r>
              <a:rPr lang="en-US" sz="1200"/>
              <a:t>Quality: focus on subset of data that’s known to matter</a:t>
            </a:r>
          </a:p>
          <a:p>
            <a:pPr marL="187325" lvl="1" indent="-176213">
              <a:spcBef>
                <a:spcPts val="0"/>
              </a:spcBef>
              <a:spcAft>
                <a:spcPts val="300"/>
              </a:spcAft>
              <a:buFont typeface="Arial" panose="020B0604020202020204" pitchFamily="34" charset="0"/>
              <a:buChar char="•"/>
            </a:pPr>
            <a:r>
              <a:rPr lang="en-US" sz="1200"/>
              <a:t>Performance: reduce recall set size</a:t>
            </a:r>
          </a:p>
        </p:txBody>
      </p:sp>
      <p:sp>
        <p:nvSpPr>
          <p:cNvPr id="5" name="Text Placeholder 4">
            <a:extLst>
              <a:ext uri="{FF2B5EF4-FFF2-40B4-BE49-F238E27FC236}">
                <a16:creationId xmlns:a16="http://schemas.microsoft.com/office/drawing/2014/main" id="{66BA032B-FE57-463E-0C49-243205A9A863}"/>
              </a:ext>
            </a:extLst>
          </p:cNvPr>
          <p:cNvSpPr txBox="1">
            <a:spLocks/>
          </p:cNvSpPr>
          <p:nvPr/>
        </p:nvSpPr>
        <p:spPr>
          <a:xfrm>
            <a:off x="560449" y="2881147"/>
            <a:ext cx="4258977" cy="1895248"/>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How can you subset a dataset </a:t>
            </a:r>
            <a:b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b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with discrete filters?</a:t>
            </a:r>
          </a:p>
          <a:p>
            <a:pPr marL="187325" lvl="1" indent="-176213">
              <a:spcBef>
                <a:spcPts val="0"/>
              </a:spcBef>
              <a:spcAft>
                <a:spcPts val="300"/>
              </a:spcAft>
              <a:buFont typeface="Arial" panose="020B0604020202020204" pitchFamily="34" charset="0"/>
              <a:buChar char="•"/>
            </a:pPr>
            <a:r>
              <a:rPr lang="en-US" sz="1200"/>
              <a:t>Query classification by intent, topic, language, etc.</a:t>
            </a:r>
          </a:p>
          <a:p>
            <a:pPr marL="187325" lvl="1" indent="-176213">
              <a:spcBef>
                <a:spcPts val="0"/>
              </a:spcBef>
              <a:spcAft>
                <a:spcPts val="300"/>
              </a:spcAft>
              <a:buFont typeface="Arial" panose="020B0604020202020204" pitchFamily="34" charset="0"/>
              <a:buChar char="•"/>
            </a:pPr>
            <a:r>
              <a:rPr lang="en-US" sz="1200"/>
              <a:t>Filter extraction from context/history</a:t>
            </a:r>
          </a:p>
          <a:p>
            <a:pPr marL="187325" lvl="1" indent="-176213">
              <a:spcBef>
                <a:spcPts val="0"/>
              </a:spcBef>
              <a:spcAft>
                <a:spcPts val="300"/>
              </a:spcAft>
              <a:buFont typeface="Arial" panose="020B0604020202020204" pitchFamily="34" charset="0"/>
              <a:buChar char="•"/>
            </a:pPr>
            <a:endParaRPr lang="en-US" sz="1200"/>
          </a:p>
          <a:p>
            <a:pPr marL="182562" lvl="1" indent="-171450">
              <a:spcBef>
                <a:spcPts val="0"/>
              </a:spcBef>
              <a:spcAft>
                <a:spcPts val="300"/>
              </a:spcAft>
              <a:buFont typeface="Segoe UI" panose="020B0502040204020203" pitchFamily="34" charset="0"/>
              <a:buChar char="→"/>
            </a:pPr>
            <a:r>
              <a:rPr lang="en-US" sz="1200"/>
              <a:t>Azure AI Search high-performance filters work with keyword, vector, and hybrid search</a:t>
            </a:r>
          </a:p>
        </p:txBody>
      </p:sp>
      <p:sp>
        <p:nvSpPr>
          <p:cNvPr id="6" name="Text Placeholder 4">
            <a:extLst>
              <a:ext uri="{FF2B5EF4-FFF2-40B4-BE49-F238E27FC236}">
                <a16:creationId xmlns:a16="http://schemas.microsoft.com/office/drawing/2014/main" id="{9225D9C6-6803-086F-2AEA-CE309376100C}"/>
              </a:ext>
            </a:extLst>
          </p:cNvPr>
          <p:cNvSpPr txBox="1">
            <a:spLocks/>
          </p:cNvSpPr>
          <p:nvPr/>
        </p:nvSpPr>
        <p:spPr>
          <a:xfrm>
            <a:off x="560450" y="4882070"/>
            <a:ext cx="4086854" cy="1163728"/>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Multi-tenant scenarios</a:t>
            </a:r>
          </a:p>
          <a:p>
            <a:pPr marL="187325" lvl="1" indent="-176213">
              <a:spcBef>
                <a:spcPts val="0"/>
              </a:spcBef>
              <a:spcAft>
                <a:spcPts val="300"/>
              </a:spcAft>
              <a:buFont typeface="Arial" panose="020B0604020202020204" pitchFamily="34" charset="0"/>
              <a:buChar char="•"/>
            </a:pPr>
            <a:r>
              <a:rPr lang="en-US" sz="1200"/>
              <a:t>Special case of filters, data is a set partition</a:t>
            </a:r>
          </a:p>
          <a:p>
            <a:pPr marL="187325" lvl="1" indent="-176213">
              <a:spcBef>
                <a:spcPts val="0"/>
              </a:spcBef>
              <a:spcAft>
                <a:spcPts val="300"/>
              </a:spcAft>
              <a:buFont typeface="Arial" panose="020B0604020202020204" pitchFamily="34" charset="0"/>
              <a:buChar char="•"/>
            </a:pPr>
            <a:r>
              <a:rPr lang="en-US" sz="1200"/>
              <a:t>Consider whether you want vector indexes, </a:t>
            </a:r>
            <a:br>
              <a:rPr lang="en-US" sz="1200"/>
            </a:br>
            <a:r>
              <a:rPr lang="en-US" sz="1200"/>
              <a:t>brute-force search, or both</a:t>
            </a:r>
          </a:p>
        </p:txBody>
      </p:sp>
    </p:spTree>
    <p:extLst>
      <p:ext uri="{BB962C8B-B14F-4D97-AF65-F5344CB8AC3E}">
        <p14:creationId xmlns:p14="http://schemas.microsoft.com/office/powerpoint/2010/main" val="175663096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pPr algn="ctr"/>
            <a:r>
              <a:rPr lang="en-US"/>
              <a:t>Robust retrieval for RAG apps</a:t>
            </a:r>
          </a:p>
        </p:txBody>
      </p:sp>
      <p:sp>
        <p:nvSpPr>
          <p:cNvPr id="6" name="Content Placeholder 5">
            <a:extLst>
              <a:ext uri="{FF2B5EF4-FFF2-40B4-BE49-F238E27FC236}">
                <a16:creationId xmlns:a16="http://schemas.microsoft.com/office/drawing/2014/main" id="{222EA8C9-335F-A16A-AE7C-4C2C92C99336}"/>
              </a:ext>
            </a:extLst>
          </p:cNvPr>
          <p:cNvSpPr>
            <a:spLocks noGrp="1"/>
          </p:cNvSpPr>
          <p:nvPr>
            <p:ph sz="quarter" idx="10"/>
          </p:nvPr>
        </p:nvSpPr>
        <p:spPr>
          <a:xfrm>
            <a:off x="584200" y="1435100"/>
            <a:ext cx="6583680" cy="4833938"/>
          </a:xfrm>
        </p:spPr>
        <p:txBody>
          <a:bodyPr>
            <a:normAutofit/>
          </a:bodyPr>
          <a:lstStyle/>
          <a:p>
            <a:r>
              <a:rPr lang="en-US" sz="2400"/>
              <a:t>Responses only as good as retrieved data</a:t>
            </a:r>
          </a:p>
          <a:p>
            <a:r>
              <a:rPr lang="en-US" sz="2400"/>
              <a:t>Keyword search recall challenges</a:t>
            </a:r>
            <a:endParaRPr lang="en-US"/>
          </a:p>
          <a:p>
            <a:pPr lvl="1"/>
            <a:r>
              <a:rPr lang="en-US"/>
              <a:t>“vocabulary gap”</a:t>
            </a:r>
          </a:p>
          <a:p>
            <a:pPr lvl="1"/>
            <a:r>
              <a:rPr lang="en-US"/>
              <a:t>Gets worse with natural language questions</a:t>
            </a:r>
          </a:p>
          <a:p>
            <a:r>
              <a:rPr lang="en-US" sz="2400"/>
              <a:t>Vector-based retrieval finds</a:t>
            </a:r>
            <a:br>
              <a:rPr lang="en-US" sz="2400"/>
            </a:br>
            <a:r>
              <a:rPr lang="en-US" sz="2400"/>
              <a:t>documents by semantic similarity</a:t>
            </a:r>
          </a:p>
          <a:p>
            <a:pPr lvl="1"/>
            <a:r>
              <a:rPr lang="en-US"/>
              <a:t>Robust to variation in how concepts are articulated</a:t>
            </a:r>
            <a:br>
              <a:rPr lang="en-US"/>
            </a:br>
            <a:r>
              <a:rPr lang="en-US"/>
              <a:t>(word choices, morphology, specificity, etc.)</a:t>
            </a:r>
          </a:p>
        </p:txBody>
      </p:sp>
      <p:sp>
        <p:nvSpPr>
          <p:cNvPr id="7" name="Rounded Rectangle 1">
            <a:extLst>
              <a:ext uri="{FF2B5EF4-FFF2-40B4-BE49-F238E27FC236}">
                <a16:creationId xmlns:a16="http://schemas.microsoft.com/office/drawing/2014/main" id="{00DC3CEF-365B-AE74-F5B9-BAD8782C9589}"/>
              </a:ext>
              <a:ext uri="{C183D7F6-B498-43B3-948B-1728B52AA6E4}">
                <adec:decorative xmlns:adec="http://schemas.microsoft.com/office/drawing/2017/decorative" val="1"/>
              </a:ext>
            </a:extLst>
          </p:cNvPr>
          <p:cNvSpPr/>
          <p:nvPr/>
        </p:nvSpPr>
        <p:spPr bwMode="auto">
          <a:xfrm>
            <a:off x="7573482" y="1435100"/>
            <a:ext cx="4047018" cy="4833938"/>
          </a:xfrm>
          <a:prstGeom prst="roundRect">
            <a:avLst>
              <a:gd name="adj" fmla="val 2824"/>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UI Semibold"/>
                <a:ea typeface="+mn-ea"/>
                <a:cs typeface="Segoe UI" pitchFamily="34" charset="0"/>
              </a:rPr>
              <a:t>Example</a:t>
            </a:r>
          </a:p>
        </p:txBody>
      </p:sp>
      <p:sp>
        <p:nvSpPr>
          <p:cNvPr id="9" name="Rounded Rectangle 1">
            <a:extLst>
              <a:ext uri="{FF2B5EF4-FFF2-40B4-BE49-F238E27FC236}">
                <a16:creationId xmlns:a16="http://schemas.microsoft.com/office/drawing/2014/main" id="{CCD2FF03-E77C-0CB7-4EE9-5762C7A951A3}"/>
              </a:ext>
              <a:ext uri="{C183D7F6-B498-43B3-948B-1728B52AA6E4}">
                <adec:decorative xmlns:adec="http://schemas.microsoft.com/office/drawing/2017/decorative" val="1"/>
              </a:ext>
            </a:extLst>
          </p:cNvPr>
          <p:cNvSpPr/>
          <p:nvPr/>
        </p:nvSpPr>
        <p:spPr bwMode="auto">
          <a:xfrm>
            <a:off x="7573482" y="2516319"/>
            <a:ext cx="4047018" cy="2671501"/>
          </a:xfrm>
          <a:prstGeom prst="roundRect">
            <a:avLst>
              <a:gd name="adj" fmla="val 0"/>
            </a:avLst>
          </a:prstGeom>
        </p:spPr>
        <p:txBody>
          <a:bodyPr vert="horz" wrap="square" lIns="365760" tIns="0" rIns="365760" bIns="0" rtlCol="0" anchor="ctr" anchorCtr="0">
            <a:spAutoFit/>
          </a:bodyPr>
          <a:lstStyle/>
          <a:p>
            <a:pPr algn="ctr" defTabSz="932742">
              <a:spcBef>
                <a:spcPct val="20000"/>
              </a:spcBef>
              <a:buSzPct val="90000"/>
            </a:pPr>
            <a:r>
              <a:rPr lang="en-US" sz="2400">
                <a:solidFill>
                  <a:srgbClr val="C03BC4"/>
                </a:solidFill>
                <a:latin typeface="Segoe UI Semibold"/>
                <a:cs typeface="Segoe UI" panose="020B0502040204020203" pitchFamily="34" charset="0"/>
              </a:rPr>
              <a:t>Question: </a:t>
            </a:r>
          </a:p>
          <a:p>
            <a:pPr algn="ctr" defTabSz="932742">
              <a:spcBef>
                <a:spcPct val="20000"/>
              </a:spcBef>
              <a:buSzPct val="90000"/>
            </a:pPr>
            <a:r>
              <a:rPr lang="en-US" sz="2000">
                <a:solidFill>
                  <a:srgbClr val="000000"/>
                </a:solidFill>
                <a:cs typeface="Segoe UI" panose="020B0502040204020203" pitchFamily="34" charset="0"/>
              </a:rPr>
              <a:t>“Looking for lessons on underwater activities”</a:t>
            </a:r>
          </a:p>
          <a:p>
            <a:pPr algn="ctr" defTabSz="932742">
              <a:spcBef>
                <a:spcPct val="20000"/>
              </a:spcBef>
              <a:buSzPct val="90000"/>
            </a:pPr>
            <a:endParaRPr lang="en-US" sz="2400">
              <a:solidFill>
                <a:srgbClr val="000000"/>
              </a:solidFill>
              <a:cs typeface="Segoe UI" panose="020B0502040204020203" pitchFamily="34" charset="0"/>
            </a:endParaRPr>
          </a:p>
          <a:p>
            <a:pPr algn="ctr" defTabSz="932742">
              <a:spcBef>
                <a:spcPct val="20000"/>
              </a:spcBef>
              <a:buSzPct val="90000"/>
            </a:pPr>
            <a:r>
              <a:rPr lang="en-US" sz="2400">
                <a:solidFill>
                  <a:srgbClr val="F4364C"/>
                </a:solidFill>
                <a:latin typeface="Segoe UI Semibold"/>
                <a:cs typeface="Segoe UI" panose="020B0502040204020203" pitchFamily="34" charset="0"/>
              </a:rPr>
              <a:t>Won’t match:</a:t>
            </a:r>
          </a:p>
          <a:p>
            <a:pPr algn="ctr" defTabSz="932742">
              <a:spcBef>
                <a:spcPct val="20000"/>
              </a:spcBef>
              <a:buSzPct val="90000"/>
            </a:pPr>
            <a:r>
              <a:rPr lang="en-US" sz="2000">
                <a:solidFill>
                  <a:srgbClr val="000000"/>
                </a:solidFill>
                <a:cs typeface="Segoe UI" panose="020B0502040204020203" pitchFamily="34" charset="0"/>
              </a:rPr>
              <a:t>“Scuba classes”</a:t>
            </a:r>
          </a:p>
          <a:p>
            <a:pPr algn="ctr" defTabSz="932742">
              <a:spcBef>
                <a:spcPct val="20000"/>
              </a:spcBef>
              <a:buSzPct val="90000"/>
            </a:pPr>
            <a:r>
              <a:rPr lang="en-US" sz="2000">
                <a:solidFill>
                  <a:srgbClr val="000000"/>
                </a:solidFill>
                <a:cs typeface="Segoe UI" panose="020B0502040204020203" pitchFamily="34" charset="0"/>
              </a:rPr>
              <a:t>“Snorkeling group sessions”</a:t>
            </a:r>
          </a:p>
        </p:txBody>
      </p:sp>
    </p:spTree>
    <p:extLst>
      <p:ext uri="{BB962C8B-B14F-4D97-AF65-F5344CB8AC3E}">
        <p14:creationId xmlns:p14="http://schemas.microsoft.com/office/powerpoint/2010/main" val="160501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6.25E-7 -4.07407E-6 L 6.25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4.07407E-6 L 6.25E-7 0.03542 " pathEditMode="relative" rAng="0" ptsTypes="AA">
                                      <p:cBhvr>
                                        <p:cTn id="1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Announcement slide (dark) with color rotation</a:t>
            </a:r>
            <a:endParaRPr lang="en-US"/>
          </a:p>
        </p:txBody>
      </p:sp>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Rounded Corners 16">
            <a:extLst>
              <a:ext uri="{FF2B5EF4-FFF2-40B4-BE49-F238E27FC236}">
                <a16:creationId xmlns:a16="http://schemas.microsoft.com/office/drawing/2014/main" id="{9A8DC6B0-DB6C-2D74-370A-0575B4306563}"/>
              </a:ext>
              <a:ext uri="{C183D7F6-B498-43B3-948B-1728B52AA6E4}">
                <adec:decorative xmlns:adec="http://schemas.microsoft.com/office/drawing/2017/decorative" val="0"/>
              </a:ext>
            </a:extLst>
          </p:cNvPr>
          <p:cNvSpPr/>
          <p:nvPr/>
        </p:nvSpPr>
        <p:spPr bwMode="auto">
          <a:xfrm>
            <a:off x="5278541" y="1151705"/>
            <a:ext cx="163491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Announcing</a:t>
            </a:r>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528762" y="1761891"/>
            <a:ext cx="9134476" cy="55399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defRPr/>
            </a:pPr>
            <a:r>
              <a:rPr lang="en-US" sz="3600">
                <a:solidFill>
                  <a:schemeClr val="bg1"/>
                </a:solidFill>
              </a:rPr>
              <a:t>Increased Vector, Storage, Compute Capacity</a:t>
            </a:r>
            <a:endParaRPr kumimoji="0" lang="en-US" sz="3600" b="1" u="none" strike="noStrike" kern="1200" cap="none" spc="0" normalizeH="0" baseline="0" noProof="0">
              <a:ln>
                <a:noFill/>
              </a:ln>
              <a:solidFill>
                <a:schemeClr val="bg1"/>
              </a:solidFill>
              <a:effectLst/>
              <a:uLnTx/>
              <a:uFillTx/>
              <a:latin typeface="Segoe UI Semibold" panose="020B0502040204020203" pitchFamily="34" charset="0"/>
            </a:endParaRPr>
          </a:p>
        </p:txBody>
      </p:sp>
      <p:grpSp>
        <p:nvGrpSpPr>
          <p:cNvPr id="13" name="Group 12">
            <a:extLst>
              <a:ext uri="{FF2B5EF4-FFF2-40B4-BE49-F238E27FC236}">
                <a16:creationId xmlns:a16="http://schemas.microsoft.com/office/drawing/2014/main" id="{13AEC2A1-5D2E-4C76-EF21-E58BE1C4D1BA}"/>
              </a:ext>
            </a:extLst>
          </p:cNvPr>
          <p:cNvGrpSpPr/>
          <p:nvPr/>
        </p:nvGrpSpPr>
        <p:grpSpPr>
          <a:xfrm>
            <a:off x="1055687" y="2861858"/>
            <a:ext cx="10430679" cy="3338526"/>
            <a:chOff x="1055687" y="2861858"/>
            <a:chExt cx="10430679" cy="3338526"/>
          </a:xfrm>
        </p:grpSpPr>
        <p:grpSp>
          <p:nvGrpSpPr>
            <p:cNvPr id="14" name="Group 13">
              <a:extLst>
                <a:ext uri="{FF2B5EF4-FFF2-40B4-BE49-F238E27FC236}">
                  <a16:creationId xmlns:a16="http://schemas.microsoft.com/office/drawing/2014/main" id="{5642D334-A2F5-7CD6-B78C-E9A5BFAC7C1B}"/>
                </a:ext>
              </a:extLst>
            </p:cNvPr>
            <p:cNvGrpSpPr/>
            <p:nvPr/>
          </p:nvGrpSpPr>
          <p:grpSpPr>
            <a:xfrm>
              <a:off x="1055687" y="2861858"/>
              <a:ext cx="10430679" cy="3338526"/>
              <a:chOff x="1055687" y="2861858"/>
              <a:chExt cx="10430679" cy="3338526"/>
            </a:xfrm>
          </p:grpSpPr>
          <p:grpSp>
            <p:nvGrpSpPr>
              <p:cNvPr id="7" name="Group 6">
                <a:extLst>
                  <a:ext uri="{FF2B5EF4-FFF2-40B4-BE49-F238E27FC236}">
                    <a16:creationId xmlns:a16="http://schemas.microsoft.com/office/drawing/2014/main" id="{390ACFE9-B72E-9BE2-C47E-5D73F3F83B0F}"/>
                  </a:ext>
                </a:extLst>
              </p:cNvPr>
              <p:cNvGrpSpPr/>
              <p:nvPr/>
            </p:nvGrpSpPr>
            <p:grpSpPr>
              <a:xfrm>
                <a:off x="1055687" y="2862600"/>
                <a:ext cx="4817746" cy="2921895"/>
                <a:chOff x="497204" y="2398093"/>
                <a:chExt cx="4817746" cy="2921895"/>
              </a:xfrm>
            </p:grpSpPr>
            <p:sp>
              <p:nvSpPr>
                <p:cNvPr id="3" name="TextBox 2">
                  <a:extLst>
                    <a:ext uri="{FF2B5EF4-FFF2-40B4-BE49-F238E27FC236}">
                      <a16:creationId xmlns:a16="http://schemas.microsoft.com/office/drawing/2014/main" id="{BAAC809E-DCAD-9C98-DAC6-EA84F257B14F}"/>
                    </a:ext>
                  </a:extLst>
                </p:cNvPr>
                <p:cNvSpPr txBox="1"/>
                <p:nvPr/>
              </p:nvSpPr>
              <p:spPr>
                <a:xfrm>
                  <a:off x="497204" y="2398093"/>
                  <a:ext cx="4520883" cy="969496"/>
                </a:xfrm>
                <a:prstGeom prst="rect">
                  <a:avLst/>
                </a:prstGeom>
                <a:solidFill>
                  <a:schemeClr val="bg1"/>
                </a:solidFill>
              </p:spPr>
              <p:txBody>
                <a:bodyPr wrap="square">
                  <a:spAutoFit/>
                </a:bodyPr>
                <a:lstStyle/>
                <a:p>
                  <a:pPr marL="11112" lvl="1">
                    <a:spcAft>
                      <a:spcPts val="900"/>
                    </a:spcAft>
                  </a:pPr>
                  <a:r>
                    <a:rPr lang="en-US" sz="1400">
                      <a:latin typeface="+mj-lt"/>
                    </a:rPr>
                    <a:t>Same workloads can be handled with smaller tiers</a:t>
                  </a:r>
                </a:p>
                <a:p>
                  <a:pPr marL="11112" lvl="1">
                    <a:spcAft>
                      <a:spcPts val="900"/>
                    </a:spcAft>
                  </a:pPr>
                  <a:r>
                    <a:rPr lang="en-US" sz="1400">
                      <a:latin typeface="+mj-lt"/>
                    </a:rPr>
                    <a:t>Build billion-vector search services</a:t>
                  </a:r>
                </a:p>
                <a:p>
                  <a:pPr marL="11112" lvl="1">
                    <a:spcAft>
                      <a:spcPts val="900"/>
                    </a:spcAft>
                  </a:pPr>
                  <a:r>
                    <a:rPr lang="en-US" sz="1400">
                      <a:latin typeface="+mj-lt"/>
                    </a:rPr>
                    <a:t>Includes all the power of a full retrieval system</a:t>
                  </a:r>
                </a:p>
              </p:txBody>
            </p:sp>
            <p:sp>
              <p:nvSpPr>
                <p:cNvPr id="4" name="TextBox 3">
                  <a:extLst>
                    <a:ext uri="{FF2B5EF4-FFF2-40B4-BE49-F238E27FC236}">
                      <a16:creationId xmlns:a16="http://schemas.microsoft.com/office/drawing/2014/main" id="{AC455A66-4C83-E2F0-261D-36120BCDBED1}"/>
                    </a:ext>
                  </a:extLst>
                </p:cNvPr>
                <p:cNvSpPr txBox="1"/>
                <p:nvPr/>
              </p:nvSpPr>
              <p:spPr>
                <a:xfrm>
                  <a:off x="497205" y="3750328"/>
                  <a:ext cx="4817745" cy="1569660"/>
                </a:xfrm>
                <a:prstGeom prst="rect">
                  <a:avLst/>
                </a:prstGeom>
                <a:solidFill>
                  <a:schemeClr val="bg1"/>
                </a:solidFill>
              </p:spPr>
              <p:txBody>
                <a:bodyPr wrap="square">
                  <a:spAutoFit/>
                </a:bodyPr>
                <a:lstStyle/>
                <a:p>
                  <a:pPr>
                    <a:spcAft>
                      <a:spcPts val="900"/>
                    </a:spcAft>
                  </a:pPr>
                  <a:r>
                    <a:rPr lang="en-US" sz="18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cs typeface="Segoe UI" pitchFamily="34" charset="0"/>
                    </a:rPr>
                    <a:t>Details</a:t>
                  </a:r>
                </a:p>
                <a:p>
                  <a:pPr marL="222250" lvl="1" indent="-222250">
                    <a:spcAft>
                      <a:spcPts val="900"/>
                    </a:spcAft>
                    <a:buFont typeface="Arial" panose="020B0604020202020204" pitchFamily="34" charset="0"/>
                    <a:buChar char="•"/>
                  </a:pPr>
                  <a:r>
                    <a:rPr lang="en-US" sz="1200"/>
                    <a:t>Up to </a:t>
                  </a:r>
                  <a:r>
                    <a:rPr lang="en-US" sz="1200" b="1"/>
                    <a:t>12x increase </a:t>
                  </a:r>
                  <a:r>
                    <a:rPr lang="en-US" sz="1200"/>
                    <a:t>in vector density increase</a:t>
                  </a:r>
                </a:p>
                <a:p>
                  <a:pPr marL="222250" lvl="1" indent="-222250">
                    <a:spcAft>
                      <a:spcPts val="900"/>
                    </a:spcAft>
                    <a:buFont typeface="Arial" panose="020B0604020202020204" pitchFamily="34" charset="0"/>
                    <a:buChar char="•"/>
                  </a:pPr>
                  <a:r>
                    <a:rPr lang="en-US" sz="1200"/>
                    <a:t>Up to </a:t>
                  </a:r>
                  <a:r>
                    <a:rPr lang="en-US" sz="1200" b="1"/>
                    <a:t>6x total storage </a:t>
                  </a:r>
                  <a:r>
                    <a:rPr lang="en-US" sz="1200"/>
                    <a:t>limit increase</a:t>
                  </a:r>
                </a:p>
                <a:p>
                  <a:pPr marL="222250" lvl="1" indent="-222250">
                    <a:spcAft>
                      <a:spcPts val="900"/>
                    </a:spcAft>
                    <a:buFont typeface="Arial" panose="020B0604020202020204" pitchFamily="34" charset="0"/>
                    <a:buChar char="•"/>
                  </a:pPr>
                  <a:r>
                    <a:rPr lang="en-US" sz="1200" b="1"/>
                    <a:t>More compute capacity </a:t>
                  </a:r>
                  <a:r>
                    <a:rPr lang="en-US" sz="1200"/>
                    <a:t>in most tiers</a:t>
                  </a:r>
                </a:p>
                <a:p>
                  <a:pPr marL="222250" lvl="1" indent="-222250">
                    <a:spcAft>
                      <a:spcPts val="900"/>
                    </a:spcAft>
                    <a:buFont typeface="Arial" panose="020B0604020202020204" pitchFamily="34" charset="0"/>
                    <a:buChar char="•"/>
                  </a:pPr>
                  <a:r>
                    <a:rPr lang="en-US" sz="1200"/>
                    <a:t>Applies to newly created services</a:t>
                  </a:r>
                </a:p>
              </p:txBody>
            </p:sp>
          </p:grpSp>
          <p:graphicFrame>
            <p:nvGraphicFramePr>
              <p:cNvPr id="5" name="Chart 4">
                <a:extLst>
                  <a:ext uri="{FF2B5EF4-FFF2-40B4-BE49-F238E27FC236}">
                    <a16:creationId xmlns:a16="http://schemas.microsoft.com/office/drawing/2014/main" id="{3ED3AD46-E783-49ED-3043-87B00CBEA601}"/>
                  </a:ext>
                </a:extLst>
              </p:cNvPr>
              <p:cNvGraphicFramePr>
                <a:graphicFrameLocks/>
              </p:cNvGraphicFramePr>
              <p:nvPr/>
            </p:nvGraphicFramePr>
            <p:xfrm>
              <a:off x="5873433" y="2861858"/>
              <a:ext cx="5612933" cy="3338526"/>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6" name="Straight Connector 5">
              <a:extLst>
                <a:ext uri="{FF2B5EF4-FFF2-40B4-BE49-F238E27FC236}">
                  <a16:creationId xmlns:a16="http://schemas.microsoft.com/office/drawing/2014/main" id="{6FAD461E-4827-B1EA-32D4-BF745D0BC251}"/>
                </a:ext>
              </a:extLst>
            </p:cNvPr>
            <p:cNvCxnSpPr>
              <a:cxnSpLocks/>
            </p:cNvCxnSpPr>
            <p:nvPr/>
          </p:nvCxnSpPr>
          <p:spPr>
            <a:xfrm flipH="1">
              <a:off x="1157591" y="4036172"/>
              <a:ext cx="4017524"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633173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22222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42" presetClass="path" presetSubtype="0" decel="100000" fill="hold" grpId="1" nodeType="withEffect">
                                  <p:stCondLst>
                                    <p:cond delay="0"/>
                                  </p:stCondLst>
                                  <p:childTnLst>
                                    <p:animMotion origin="layout" path="M 0 0 L 0 0.03542 " pathEditMode="relative" rAng="0" ptsTypes="AA">
                                      <p:cBhvr>
                                        <p:cTn id="21" dur="700" spd="-100000" fill="hold"/>
                                        <p:tgtEl>
                                          <p:spTgt spid="10"/>
                                        </p:tgtEl>
                                        <p:attrNameLst>
                                          <p:attrName>ppt_x</p:attrName>
                                          <p:attrName>ppt_y</p:attrName>
                                        </p:attrNameLst>
                                      </p:cBhvr>
                                      <p:rCtr x="0" y="1759"/>
                                    </p:animMotion>
                                  </p:childTnLst>
                                </p:cTn>
                              </p:par>
                              <p:par>
                                <p:cTn id="22" presetID="10" presetClass="entr" presetSubtype="0" fill="hold" nodeType="withEffect">
                                  <p:stCondLst>
                                    <p:cond delay="4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nodeType="withEffect">
                                  <p:stCondLst>
                                    <p:cond delay="400"/>
                                  </p:stCondLst>
                                  <p:childTnLst>
                                    <p:animMotion origin="layout" path="M -4.375E-6 -3.7037E-7 L -4.375E-6 0.03542 " pathEditMode="relative" rAng="0" ptsTypes="AA">
                                      <p:cBhvr>
                                        <p:cTn id="26"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0" grpId="0" animBg="1"/>
      <p:bldP spid="10" grpId="1" animBg="1"/>
      <p:bldP spid="11" grpId="0"/>
      <p:bldP spid="11" grpId="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2B78-4564-0458-17CD-97420B499234}"/>
              </a:ext>
            </a:extLst>
          </p:cNvPr>
          <p:cNvSpPr>
            <a:spLocks noGrp="1"/>
          </p:cNvSpPr>
          <p:nvPr>
            <p:ph type="title"/>
          </p:nvPr>
        </p:nvSpPr>
        <p:spPr/>
        <p:txBody>
          <a:bodyPr/>
          <a:lstStyle/>
          <a:p>
            <a:r>
              <a:rPr lang="en-US"/>
              <a:t>New Expanded Capacity</a:t>
            </a:r>
          </a:p>
        </p:txBody>
      </p:sp>
      <p:graphicFrame>
        <p:nvGraphicFramePr>
          <p:cNvPr id="4" name="Content Placeholder 6">
            <a:extLst>
              <a:ext uri="{FF2B5EF4-FFF2-40B4-BE49-F238E27FC236}">
                <a16:creationId xmlns:a16="http://schemas.microsoft.com/office/drawing/2014/main" id="{80145565-040B-B2BB-EFCC-A3C56E5ED6D7}"/>
              </a:ext>
            </a:extLst>
          </p:cNvPr>
          <p:cNvGraphicFramePr>
            <a:graphicFrameLocks noGrp="1"/>
          </p:cNvGraphicFramePr>
          <p:nvPr>
            <p:ph sz="quarter" idx="10"/>
          </p:nvPr>
        </p:nvGraphicFramePr>
        <p:xfrm>
          <a:off x="584200" y="1816714"/>
          <a:ext cx="10926482" cy="3139440"/>
        </p:xfrm>
        <a:graphic>
          <a:graphicData uri="http://schemas.openxmlformats.org/drawingml/2006/table">
            <a:tbl>
              <a:tblPr firstRow="1" bandRow="1">
                <a:tableStyleId>{C083E6E3-FA7D-4D7B-A595-EF9225AFEA82}</a:tableStyleId>
              </a:tblPr>
              <a:tblGrid>
                <a:gridCol w="1560926">
                  <a:extLst>
                    <a:ext uri="{9D8B030D-6E8A-4147-A177-3AD203B41FA5}">
                      <a16:colId xmlns:a16="http://schemas.microsoft.com/office/drawing/2014/main" val="3124769561"/>
                    </a:ext>
                  </a:extLst>
                </a:gridCol>
                <a:gridCol w="1560926">
                  <a:extLst>
                    <a:ext uri="{9D8B030D-6E8A-4147-A177-3AD203B41FA5}">
                      <a16:colId xmlns:a16="http://schemas.microsoft.com/office/drawing/2014/main" val="851559686"/>
                    </a:ext>
                  </a:extLst>
                </a:gridCol>
                <a:gridCol w="1560926">
                  <a:extLst>
                    <a:ext uri="{9D8B030D-6E8A-4147-A177-3AD203B41FA5}">
                      <a16:colId xmlns:a16="http://schemas.microsoft.com/office/drawing/2014/main" val="2980451353"/>
                    </a:ext>
                  </a:extLst>
                </a:gridCol>
                <a:gridCol w="1560926">
                  <a:extLst>
                    <a:ext uri="{9D8B030D-6E8A-4147-A177-3AD203B41FA5}">
                      <a16:colId xmlns:a16="http://schemas.microsoft.com/office/drawing/2014/main" val="4189437378"/>
                    </a:ext>
                  </a:extLst>
                </a:gridCol>
                <a:gridCol w="1560926">
                  <a:extLst>
                    <a:ext uri="{9D8B030D-6E8A-4147-A177-3AD203B41FA5}">
                      <a16:colId xmlns:a16="http://schemas.microsoft.com/office/drawing/2014/main" val="2022509576"/>
                    </a:ext>
                  </a:extLst>
                </a:gridCol>
                <a:gridCol w="1560926">
                  <a:extLst>
                    <a:ext uri="{9D8B030D-6E8A-4147-A177-3AD203B41FA5}">
                      <a16:colId xmlns:a16="http://schemas.microsoft.com/office/drawing/2014/main" val="2346987327"/>
                    </a:ext>
                  </a:extLst>
                </a:gridCol>
                <a:gridCol w="1560926">
                  <a:extLst>
                    <a:ext uri="{9D8B030D-6E8A-4147-A177-3AD203B41FA5}">
                      <a16:colId xmlns:a16="http://schemas.microsoft.com/office/drawing/2014/main" val="239975510"/>
                    </a:ext>
                  </a:extLst>
                </a:gridCol>
              </a:tblGrid>
              <a:tr h="220345">
                <a:tc>
                  <a:txBody>
                    <a:bodyPr/>
                    <a:lstStyle/>
                    <a:p>
                      <a:r>
                        <a:rPr lang="en-US" b="0"/>
                        <a:t>SKU</a:t>
                      </a:r>
                    </a:p>
                  </a:txBody>
                  <a:tcPr/>
                </a:tc>
                <a:tc>
                  <a:txBody>
                    <a:bodyPr/>
                    <a:lstStyle/>
                    <a:p>
                      <a:r>
                        <a:rPr lang="en-US" b="0"/>
                        <a:t>Previous vector limit</a:t>
                      </a:r>
                    </a:p>
                  </a:txBody>
                  <a:tcPr/>
                </a:tc>
                <a:tc>
                  <a:txBody>
                    <a:bodyPr/>
                    <a:lstStyle/>
                    <a:p>
                      <a:r>
                        <a:rPr lang="en-US" b="0"/>
                        <a:t>New vector limit</a:t>
                      </a:r>
                    </a:p>
                  </a:txBody>
                  <a:tcPr>
                    <a:solidFill>
                      <a:schemeClr val="accent3"/>
                    </a:solidFill>
                  </a:tcPr>
                </a:tc>
                <a:tc>
                  <a:txBody>
                    <a:bodyPr/>
                    <a:lstStyle/>
                    <a:p>
                      <a:r>
                        <a:rPr lang="en-US" b="0"/>
                        <a:t>Previous storage limit</a:t>
                      </a:r>
                    </a:p>
                  </a:txBody>
                  <a:tcPr/>
                </a:tc>
                <a:tc>
                  <a:txBody>
                    <a:bodyPr/>
                    <a:lstStyle/>
                    <a:p>
                      <a:r>
                        <a:rPr lang="en-US" b="0"/>
                        <a:t>New storage limit</a:t>
                      </a:r>
                    </a:p>
                  </a:txBody>
                  <a:tcPr>
                    <a:solidFill>
                      <a:schemeClr val="accent3"/>
                    </a:solidFill>
                  </a:tcPr>
                </a:tc>
                <a:tc>
                  <a:txBody>
                    <a:bodyPr/>
                    <a:lstStyle/>
                    <a:p>
                      <a:r>
                        <a:rPr lang="en-US" b="0"/>
                        <a:t>Previous max service size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New max Service size</a:t>
                      </a:r>
                    </a:p>
                    <a:p>
                      <a:endParaRPr lang="en-US" b="0"/>
                    </a:p>
                  </a:txBody>
                  <a:tcPr>
                    <a:solidFill>
                      <a:schemeClr val="accent3"/>
                    </a:solidFill>
                  </a:tcPr>
                </a:tc>
                <a:extLst>
                  <a:ext uri="{0D108BD9-81ED-4DB2-BD59-A6C34878D82A}">
                    <a16:rowId xmlns:a16="http://schemas.microsoft.com/office/drawing/2014/main" val="2250921342"/>
                  </a:ext>
                </a:extLst>
              </a:tr>
              <a:tr h="370840">
                <a:tc>
                  <a:txBody>
                    <a:bodyPr/>
                    <a:lstStyle/>
                    <a:p>
                      <a:r>
                        <a:rPr lang="en-US"/>
                        <a:t>Basic</a:t>
                      </a:r>
                    </a:p>
                  </a:txBody>
                  <a:tcPr/>
                </a:tc>
                <a:tc>
                  <a:txBody>
                    <a:bodyPr/>
                    <a:lstStyle/>
                    <a:p>
                      <a:pPr algn="r"/>
                      <a:r>
                        <a:rPr lang="en-US"/>
                        <a:t>1</a:t>
                      </a:r>
                    </a:p>
                  </a:txBody>
                  <a:tcPr/>
                </a:tc>
                <a:tc>
                  <a:txBody>
                    <a:bodyPr/>
                    <a:lstStyle/>
                    <a:p>
                      <a:pPr algn="r"/>
                      <a:r>
                        <a:rPr lang="en-US"/>
                        <a:t>5 (5x)</a:t>
                      </a:r>
                    </a:p>
                  </a:txBody>
                  <a:tcPr>
                    <a:solidFill>
                      <a:schemeClr val="accent3"/>
                    </a:solidFill>
                  </a:tcPr>
                </a:tc>
                <a:tc>
                  <a:txBody>
                    <a:bodyPr/>
                    <a:lstStyle/>
                    <a:p>
                      <a:pPr algn="r"/>
                      <a:r>
                        <a:rPr lang="en-US"/>
                        <a:t>2</a:t>
                      </a:r>
                    </a:p>
                  </a:txBody>
                  <a:tcPr/>
                </a:tc>
                <a:tc>
                  <a:txBody>
                    <a:bodyPr/>
                    <a:lstStyle/>
                    <a:p>
                      <a:pPr algn="r"/>
                      <a:r>
                        <a:rPr lang="en-US"/>
                        <a:t>15 (7.5x)</a:t>
                      </a:r>
                    </a:p>
                  </a:txBody>
                  <a:tcPr>
                    <a:solidFill>
                      <a:schemeClr val="accent3"/>
                    </a:solidFill>
                  </a:tcPr>
                </a:tc>
                <a:tc>
                  <a:txBody>
                    <a:bodyPr/>
                    <a:lstStyle/>
                    <a:p>
                      <a:pPr algn="r"/>
                      <a:r>
                        <a:rPr lang="en-US"/>
                        <a:t>2 GB</a:t>
                      </a:r>
                    </a:p>
                  </a:txBody>
                  <a:tcPr/>
                </a:tc>
                <a:tc>
                  <a:txBody>
                    <a:bodyPr/>
                    <a:lstStyle/>
                    <a:p>
                      <a:pPr algn="r"/>
                      <a:r>
                        <a:rPr lang="en-US"/>
                        <a:t>45 GB</a:t>
                      </a:r>
                    </a:p>
                  </a:txBody>
                  <a:tcPr>
                    <a:solidFill>
                      <a:schemeClr val="accent3"/>
                    </a:solidFill>
                  </a:tcPr>
                </a:tc>
                <a:extLst>
                  <a:ext uri="{0D108BD9-81ED-4DB2-BD59-A6C34878D82A}">
                    <a16:rowId xmlns:a16="http://schemas.microsoft.com/office/drawing/2014/main" val="249958004"/>
                  </a:ext>
                </a:extLst>
              </a:tr>
              <a:tr h="370840">
                <a:tc>
                  <a:txBody>
                    <a:bodyPr/>
                    <a:lstStyle/>
                    <a:p>
                      <a:r>
                        <a:rPr lang="en-US"/>
                        <a:t>S1</a:t>
                      </a:r>
                    </a:p>
                  </a:txBody>
                  <a:tcPr/>
                </a:tc>
                <a:tc>
                  <a:txBody>
                    <a:bodyPr/>
                    <a:lstStyle/>
                    <a:p>
                      <a:pPr algn="r"/>
                      <a:r>
                        <a:rPr lang="en-US"/>
                        <a:t>3</a:t>
                      </a:r>
                    </a:p>
                  </a:txBody>
                  <a:tcPr/>
                </a:tc>
                <a:tc>
                  <a:txBody>
                    <a:bodyPr/>
                    <a:lstStyle/>
                    <a:p>
                      <a:pPr algn="r"/>
                      <a:r>
                        <a:rPr lang="en-US"/>
                        <a:t>35 (11.5x)</a:t>
                      </a:r>
                    </a:p>
                  </a:txBody>
                  <a:tcPr>
                    <a:solidFill>
                      <a:schemeClr val="accent3"/>
                    </a:solidFill>
                  </a:tcPr>
                </a:tc>
                <a:tc>
                  <a:txBody>
                    <a:bodyPr/>
                    <a:lstStyle/>
                    <a:p>
                      <a:pPr algn="r"/>
                      <a:r>
                        <a:rPr lang="en-US"/>
                        <a:t>25</a:t>
                      </a:r>
                    </a:p>
                  </a:txBody>
                  <a:tcPr/>
                </a:tc>
                <a:tc>
                  <a:txBody>
                    <a:bodyPr/>
                    <a:lstStyle/>
                    <a:p>
                      <a:pPr algn="r"/>
                      <a:r>
                        <a:rPr lang="en-US"/>
                        <a:t>160 (6.4x)</a:t>
                      </a:r>
                    </a:p>
                  </a:txBody>
                  <a:tcPr>
                    <a:solidFill>
                      <a:schemeClr val="accent3"/>
                    </a:solidFill>
                  </a:tcPr>
                </a:tc>
                <a:tc>
                  <a:txBody>
                    <a:bodyPr/>
                    <a:lstStyle/>
                    <a:p>
                      <a:pPr algn="r"/>
                      <a:r>
                        <a:rPr lang="en-US"/>
                        <a:t>300 GB</a:t>
                      </a:r>
                    </a:p>
                  </a:txBody>
                  <a:tcPr/>
                </a:tc>
                <a:tc>
                  <a:txBody>
                    <a:bodyPr/>
                    <a:lstStyle/>
                    <a:p>
                      <a:pPr algn="r"/>
                      <a:r>
                        <a:rPr lang="en-US"/>
                        <a:t>1.88 TB</a:t>
                      </a:r>
                    </a:p>
                  </a:txBody>
                  <a:tcPr>
                    <a:solidFill>
                      <a:schemeClr val="accent3"/>
                    </a:solidFill>
                  </a:tcPr>
                </a:tc>
                <a:extLst>
                  <a:ext uri="{0D108BD9-81ED-4DB2-BD59-A6C34878D82A}">
                    <a16:rowId xmlns:a16="http://schemas.microsoft.com/office/drawing/2014/main" val="1743084830"/>
                  </a:ext>
                </a:extLst>
              </a:tr>
              <a:tr h="370840">
                <a:tc>
                  <a:txBody>
                    <a:bodyPr/>
                    <a:lstStyle/>
                    <a:p>
                      <a:r>
                        <a:rPr lang="en-US"/>
                        <a:t>S2</a:t>
                      </a:r>
                    </a:p>
                  </a:txBody>
                  <a:tcPr/>
                </a:tc>
                <a:tc>
                  <a:txBody>
                    <a:bodyPr/>
                    <a:lstStyle/>
                    <a:p>
                      <a:pPr algn="r"/>
                      <a:r>
                        <a:rPr lang="en-US"/>
                        <a:t>12</a:t>
                      </a:r>
                    </a:p>
                  </a:txBody>
                  <a:tcPr/>
                </a:tc>
                <a:tc>
                  <a:txBody>
                    <a:bodyPr/>
                    <a:lstStyle/>
                    <a:p>
                      <a:pPr algn="r"/>
                      <a:r>
                        <a:rPr lang="en-US"/>
                        <a:t>150 (12.5x)</a:t>
                      </a:r>
                    </a:p>
                  </a:txBody>
                  <a:tcPr>
                    <a:solidFill>
                      <a:schemeClr val="accent3"/>
                    </a:solidFill>
                  </a:tcPr>
                </a:tc>
                <a:tc>
                  <a:txBody>
                    <a:bodyPr/>
                    <a:lstStyle/>
                    <a:p>
                      <a:pPr algn="r"/>
                      <a:r>
                        <a:rPr lang="en-US"/>
                        <a:t>100</a:t>
                      </a:r>
                    </a:p>
                  </a:txBody>
                  <a:tcPr/>
                </a:tc>
                <a:tc>
                  <a:txBody>
                    <a:bodyPr/>
                    <a:lstStyle/>
                    <a:p>
                      <a:pPr algn="r"/>
                      <a:r>
                        <a:rPr lang="en-US"/>
                        <a:t>512 (5x)</a:t>
                      </a:r>
                    </a:p>
                  </a:txBody>
                  <a:tcPr>
                    <a:solidFill>
                      <a:schemeClr val="accent3"/>
                    </a:solidFill>
                  </a:tcPr>
                </a:tc>
                <a:tc>
                  <a:txBody>
                    <a:bodyPr/>
                    <a:lstStyle/>
                    <a:p>
                      <a:pPr algn="r"/>
                      <a:r>
                        <a:rPr lang="en-US"/>
                        <a:t>1.2 TB</a:t>
                      </a:r>
                    </a:p>
                  </a:txBody>
                  <a:tcPr/>
                </a:tc>
                <a:tc>
                  <a:txBody>
                    <a:bodyPr/>
                    <a:lstStyle/>
                    <a:p>
                      <a:pPr algn="r"/>
                      <a:r>
                        <a:rPr lang="en-US"/>
                        <a:t>6 TB</a:t>
                      </a:r>
                    </a:p>
                  </a:txBody>
                  <a:tcPr>
                    <a:solidFill>
                      <a:schemeClr val="accent3"/>
                    </a:solidFill>
                  </a:tcPr>
                </a:tc>
                <a:extLst>
                  <a:ext uri="{0D108BD9-81ED-4DB2-BD59-A6C34878D82A}">
                    <a16:rowId xmlns:a16="http://schemas.microsoft.com/office/drawing/2014/main" val="378629317"/>
                  </a:ext>
                </a:extLst>
              </a:tr>
              <a:tr h="370840">
                <a:tc>
                  <a:txBody>
                    <a:bodyPr/>
                    <a:lstStyle/>
                    <a:p>
                      <a:r>
                        <a:rPr lang="en-US"/>
                        <a:t>S3</a:t>
                      </a:r>
                    </a:p>
                  </a:txBody>
                  <a:tcPr/>
                </a:tc>
                <a:tc>
                  <a:txBody>
                    <a:bodyPr/>
                    <a:lstStyle/>
                    <a:p>
                      <a:pPr algn="r"/>
                      <a:r>
                        <a:rPr lang="en-US"/>
                        <a:t>36</a:t>
                      </a:r>
                    </a:p>
                  </a:txBody>
                  <a:tcPr/>
                </a:tc>
                <a:tc>
                  <a:txBody>
                    <a:bodyPr/>
                    <a:lstStyle/>
                    <a:p>
                      <a:pPr algn="r"/>
                      <a:r>
                        <a:rPr lang="en-US"/>
                        <a:t>300 (8.3x)</a:t>
                      </a:r>
                    </a:p>
                  </a:txBody>
                  <a:tcPr>
                    <a:solidFill>
                      <a:schemeClr val="accent3"/>
                    </a:solidFill>
                  </a:tcPr>
                </a:tc>
                <a:tc>
                  <a:txBody>
                    <a:bodyPr/>
                    <a:lstStyle/>
                    <a:p>
                      <a:pPr algn="r"/>
                      <a:r>
                        <a:rPr lang="en-US"/>
                        <a:t>200</a:t>
                      </a:r>
                    </a:p>
                  </a:txBody>
                  <a:tcPr/>
                </a:tc>
                <a:tc>
                  <a:txBody>
                    <a:bodyPr/>
                    <a:lstStyle/>
                    <a:p>
                      <a:pPr algn="r"/>
                      <a:r>
                        <a:rPr lang="en-US"/>
                        <a:t>1024 (5x)</a:t>
                      </a:r>
                    </a:p>
                  </a:txBody>
                  <a:tcPr>
                    <a:solidFill>
                      <a:schemeClr val="accent3"/>
                    </a:solidFill>
                  </a:tcPr>
                </a:tc>
                <a:tc>
                  <a:txBody>
                    <a:bodyPr/>
                    <a:lstStyle/>
                    <a:p>
                      <a:pPr algn="r"/>
                      <a:r>
                        <a:rPr lang="en-US"/>
                        <a:t>2.4 TB</a:t>
                      </a:r>
                    </a:p>
                  </a:txBody>
                  <a:tcPr/>
                </a:tc>
                <a:tc>
                  <a:txBody>
                    <a:bodyPr/>
                    <a:lstStyle/>
                    <a:p>
                      <a:pPr algn="r"/>
                      <a:r>
                        <a:rPr lang="en-US"/>
                        <a:t>12 TB</a:t>
                      </a:r>
                    </a:p>
                  </a:txBody>
                  <a:tcPr>
                    <a:solidFill>
                      <a:schemeClr val="accent3"/>
                    </a:solidFill>
                  </a:tcPr>
                </a:tc>
                <a:extLst>
                  <a:ext uri="{0D108BD9-81ED-4DB2-BD59-A6C34878D82A}">
                    <a16:rowId xmlns:a16="http://schemas.microsoft.com/office/drawing/2014/main" val="1530370897"/>
                  </a:ext>
                </a:extLst>
              </a:tr>
              <a:tr h="370840">
                <a:tc>
                  <a:txBody>
                    <a:bodyPr/>
                    <a:lstStyle/>
                    <a:p>
                      <a:r>
                        <a:rPr lang="en-US"/>
                        <a:t>L1</a:t>
                      </a:r>
                    </a:p>
                  </a:txBody>
                  <a:tcPr/>
                </a:tc>
                <a:tc>
                  <a:txBody>
                    <a:bodyPr/>
                    <a:lstStyle/>
                    <a:p>
                      <a:pPr algn="r"/>
                      <a:r>
                        <a:rPr lang="en-US"/>
                        <a:t>12</a:t>
                      </a:r>
                    </a:p>
                  </a:txBody>
                  <a:tcPr/>
                </a:tc>
                <a:tc>
                  <a:txBody>
                    <a:bodyPr/>
                    <a:lstStyle/>
                    <a:p>
                      <a:pPr algn="r"/>
                      <a:r>
                        <a:rPr lang="en-US"/>
                        <a:t>150 (12.5x)</a:t>
                      </a:r>
                    </a:p>
                  </a:txBody>
                  <a:tcPr>
                    <a:solidFill>
                      <a:schemeClr val="accent3"/>
                    </a:solidFill>
                  </a:tcPr>
                </a:tc>
                <a:tc>
                  <a:txBody>
                    <a:bodyPr/>
                    <a:lstStyle/>
                    <a:p>
                      <a:pPr algn="r"/>
                      <a:r>
                        <a:rPr lang="en-US"/>
                        <a:t>1024</a:t>
                      </a:r>
                    </a:p>
                  </a:txBody>
                  <a:tcPr/>
                </a:tc>
                <a:tc>
                  <a:txBody>
                    <a:bodyPr/>
                    <a:lstStyle/>
                    <a:p>
                      <a:pPr algn="r"/>
                      <a:r>
                        <a:rPr lang="en-US"/>
                        <a:t>2048 (2x)</a:t>
                      </a:r>
                    </a:p>
                  </a:txBody>
                  <a:tcPr>
                    <a:solidFill>
                      <a:schemeClr val="accent3"/>
                    </a:solidFill>
                  </a:tcPr>
                </a:tc>
                <a:tc>
                  <a:txBody>
                    <a:bodyPr/>
                    <a:lstStyle/>
                    <a:p>
                      <a:pPr algn="r"/>
                      <a:r>
                        <a:rPr lang="en-US"/>
                        <a:t>12 TB</a:t>
                      </a:r>
                    </a:p>
                  </a:txBody>
                  <a:tcPr/>
                </a:tc>
                <a:tc>
                  <a:txBody>
                    <a:bodyPr/>
                    <a:lstStyle/>
                    <a:p>
                      <a:pPr algn="r"/>
                      <a:r>
                        <a:rPr lang="en-US"/>
                        <a:t>24 TB</a:t>
                      </a:r>
                    </a:p>
                  </a:txBody>
                  <a:tcPr>
                    <a:solidFill>
                      <a:schemeClr val="accent3"/>
                    </a:solidFill>
                  </a:tcPr>
                </a:tc>
                <a:extLst>
                  <a:ext uri="{0D108BD9-81ED-4DB2-BD59-A6C34878D82A}">
                    <a16:rowId xmlns:a16="http://schemas.microsoft.com/office/drawing/2014/main" val="2754519630"/>
                  </a:ext>
                </a:extLst>
              </a:tr>
              <a:tr h="370840">
                <a:tc>
                  <a:txBody>
                    <a:bodyPr/>
                    <a:lstStyle/>
                    <a:p>
                      <a:r>
                        <a:rPr lang="en-US"/>
                        <a:t>L2</a:t>
                      </a:r>
                    </a:p>
                  </a:txBody>
                  <a:tcPr/>
                </a:tc>
                <a:tc>
                  <a:txBody>
                    <a:bodyPr/>
                    <a:lstStyle/>
                    <a:p>
                      <a:pPr algn="r"/>
                      <a:r>
                        <a:rPr lang="en-US"/>
                        <a:t>36</a:t>
                      </a:r>
                    </a:p>
                  </a:txBody>
                  <a:tcPr/>
                </a:tc>
                <a:tc>
                  <a:txBody>
                    <a:bodyPr/>
                    <a:lstStyle/>
                    <a:p>
                      <a:pPr algn="r"/>
                      <a:r>
                        <a:rPr lang="en-US"/>
                        <a:t>300 (8.3x)</a:t>
                      </a:r>
                    </a:p>
                  </a:txBody>
                  <a:tcPr>
                    <a:solidFill>
                      <a:schemeClr val="accent3"/>
                    </a:solidFill>
                  </a:tcPr>
                </a:tc>
                <a:tc>
                  <a:txBody>
                    <a:bodyPr/>
                    <a:lstStyle/>
                    <a:p>
                      <a:pPr algn="r"/>
                      <a:r>
                        <a:rPr lang="en-US"/>
                        <a:t>2048</a:t>
                      </a:r>
                    </a:p>
                  </a:txBody>
                  <a:tcPr/>
                </a:tc>
                <a:tc>
                  <a:txBody>
                    <a:bodyPr/>
                    <a:lstStyle/>
                    <a:p>
                      <a:pPr algn="r"/>
                      <a:r>
                        <a:rPr lang="en-US"/>
                        <a:t>4096 (2x)</a:t>
                      </a:r>
                    </a:p>
                  </a:txBody>
                  <a:tcPr>
                    <a:solidFill>
                      <a:schemeClr val="accent3"/>
                    </a:solidFill>
                  </a:tcPr>
                </a:tc>
                <a:tc>
                  <a:txBody>
                    <a:bodyPr/>
                    <a:lstStyle/>
                    <a:p>
                      <a:pPr algn="r"/>
                      <a:r>
                        <a:rPr lang="en-US"/>
                        <a:t>24 TB</a:t>
                      </a:r>
                    </a:p>
                  </a:txBody>
                  <a:tcPr/>
                </a:tc>
                <a:tc>
                  <a:txBody>
                    <a:bodyPr/>
                    <a:lstStyle/>
                    <a:p>
                      <a:pPr algn="r"/>
                      <a:r>
                        <a:rPr lang="en-US"/>
                        <a:t>48 TB</a:t>
                      </a:r>
                    </a:p>
                  </a:txBody>
                  <a:tcPr>
                    <a:solidFill>
                      <a:schemeClr val="accent3"/>
                    </a:solidFill>
                  </a:tcPr>
                </a:tc>
                <a:extLst>
                  <a:ext uri="{0D108BD9-81ED-4DB2-BD59-A6C34878D82A}">
                    <a16:rowId xmlns:a16="http://schemas.microsoft.com/office/drawing/2014/main" val="3981408772"/>
                  </a:ext>
                </a:extLst>
              </a:tr>
            </a:tbl>
          </a:graphicData>
        </a:graphic>
      </p:graphicFrame>
      <p:sp>
        <p:nvSpPr>
          <p:cNvPr id="5" name="TextBox 4">
            <a:extLst>
              <a:ext uri="{FF2B5EF4-FFF2-40B4-BE49-F238E27FC236}">
                <a16:creationId xmlns:a16="http://schemas.microsoft.com/office/drawing/2014/main" id="{E0036C79-8930-813C-FD75-E0053AEAD120}"/>
              </a:ext>
            </a:extLst>
          </p:cNvPr>
          <p:cNvSpPr txBox="1"/>
          <p:nvPr/>
        </p:nvSpPr>
        <p:spPr>
          <a:xfrm>
            <a:off x="584200" y="5761670"/>
            <a:ext cx="7253076" cy="635559"/>
          </a:xfrm>
          <a:prstGeom prst="rect">
            <a:avLst/>
          </a:prstGeom>
          <a:noFill/>
        </p:spPr>
        <p:txBody>
          <a:bodyPr wrap="none" rtlCol="0">
            <a:spAutoFit/>
          </a:bodyPr>
          <a:lstStyle/>
          <a:p>
            <a:pPr marL="285750" indent="-285750">
              <a:buFont typeface="Wingdings" panose="05000000000000000000" pitchFamily="2" charset="2"/>
              <a:buChar char="à"/>
            </a:pPr>
            <a:r>
              <a:rPr lang="en-US"/>
              <a:t>Basic SKU now supports up to 3 partitions, up from a single partition</a:t>
            </a:r>
          </a:p>
          <a:p>
            <a:pPr marL="285750" indent="-285750">
              <a:buFont typeface="Wingdings" panose="05000000000000000000" pitchFamily="2" charset="2"/>
              <a:buChar char="à"/>
            </a:pPr>
            <a:r>
              <a:rPr lang="en-US"/>
              <a:t>Limits are GB/partition</a:t>
            </a:r>
          </a:p>
        </p:txBody>
      </p:sp>
    </p:spTree>
    <p:extLst>
      <p:ext uri="{BB962C8B-B14F-4D97-AF65-F5344CB8AC3E}">
        <p14:creationId xmlns:p14="http://schemas.microsoft.com/office/powerpoint/2010/main" val="3105813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p:txBody>
          <a:bodyPr wrap="square" anchor="t">
            <a:normAutofit/>
          </a:bodyPr>
          <a:lstStyle/>
          <a:p>
            <a:pPr algn="ctr"/>
            <a:r>
              <a:rPr lang="en-US"/>
              <a:t>Incorporating domain knowledge</a:t>
            </a:r>
          </a:p>
        </p:txBody>
      </p:sp>
      <p:sp>
        <p:nvSpPr>
          <p:cNvPr id="5" name="Rounded Rectangle 5">
            <a:extLst>
              <a:ext uri="{FF2B5EF4-FFF2-40B4-BE49-F238E27FC236}">
                <a16:creationId xmlns:a16="http://schemas.microsoft.com/office/drawing/2014/main" id="{D6F313BB-F5E3-6408-056F-4C33D5C23470}"/>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6" name="Oval 15">
            <a:extLst>
              <a:ext uri="{FF2B5EF4-FFF2-40B4-BE49-F238E27FC236}">
                <a16:creationId xmlns:a16="http://schemas.microsoft.com/office/drawing/2014/main" id="{A71FE902-CD2B-79C8-07D7-DF2FEF1BDB19}"/>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20" name="Graphic 13" descr="Chat with gear icon">
            <a:extLst>
              <a:ext uri="{FF2B5EF4-FFF2-40B4-BE49-F238E27FC236}">
                <a16:creationId xmlns:a16="http://schemas.microsoft.com/office/drawing/2014/main" id="{5D8E2E9E-6143-9973-A3F7-F22BC81E55C4}"/>
              </a:ext>
            </a:extLst>
          </p:cNvPr>
          <p:cNvSpPr/>
          <p:nvPr/>
        </p:nvSpPr>
        <p:spPr>
          <a:xfrm>
            <a:off x="2209634" y="2050027"/>
            <a:ext cx="493495" cy="488922"/>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3" name="TextBox 2">
            <a:extLst>
              <a:ext uri="{FF2B5EF4-FFF2-40B4-BE49-F238E27FC236}">
                <a16:creationId xmlns:a16="http://schemas.microsoft.com/office/drawing/2014/main" id="{154C6649-6941-41B5-E5EB-7C7C40057A99}"/>
              </a:ext>
            </a:extLst>
          </p:cNvPr>
          <p:cNvSpPr txBox="1"/>
          <p:nvPr/>
        </p:nvSpPr>
        <p:spPr>
          <a:xfrm>
            <a:off x="810461"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Prompt</a:t>
            </a:r>
            <a:br>
              <a:rPr lang="en-US" sz="2400">
                <a:latin typeface="Segoe UI Semibold"/>
              </a:rPr>
            </a:br>
            <a:r>
              <a:rPr lang="en-US" sz="2400">
                <a:latin typeface="Segoe UI Semibold"/>
              </a:rPr>
              <a:t>engineering</a:t>
            </a:r>
          </a:p>
        </p:txBody>
      </p:sp>
      <p:sp>
        <p:nvSpPr>
          <p:cNvPr id="10" name="TextBox 9">
            <a:extLst>
              <a:ext uri="{FF2B5EF4-FFF2-40B4-BE49-F238E27FC236}">
                <a16:creationId xmlns:a16="http://schemas.microsoft.com/office/drawing/2014/main" id="{F5109C43-6590-376F-E6EC-87CF683D9D4B}"/>
              </a:ext>
            </a:extLst>
          </p:cNvPr>
          <p:cNvSpPr txBox="1"/>
          <p:nvPr/>
        </p:nvSpPr>
        <p:spPr>
          <a:xfrm>
            <a:off x="810461" y="4222932"/>
            <a:ext cx="3291840"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In-context learning</a:t>
            </a:r>
          </a:p>
        </p:txBody>
      </p:sp>
      <p:sp>
        <p:nvSpPr>
          <p:cNvPr id="13" name="Rounded Rectangle 5">
            <a:extLst>
              <a:ext uri="{FF2B5EF4-FFF2-40B4-BE49-F238E27FC236}">
                <a16:creationId xmlns:a16="http://schemas.microsoft.com/office/drawing/2014/main" id="{0799BF2B-8C16-DB20-31A4-0AF813ECCC7F}"/>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Oval 18">
            <a:extLst>
              <a:ext uri="{FF2B5EF4-FFF2-40B4-BE49-F238E27FC236}">
                <a16:creationId xmlns:a16="http://schemas.microsoft.com/office/drawing/2014/main" id="{A2193D5E-A2AB-3CB3-64CA-9593FE0BC3A5}"/>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22" name="Graphic 18" descr="Brain icon">
            <a:extLst>
              <a:ext uri="{FF2B5EF4-FFF2-40B4-BE49-F238E27FC236}">
                <a16:creationId xmlns:a16="http://schemas.microsoft.com/office/drawing/2014/main" id="{DE9FA9BE-B5CA-8EED-4B1D-3722EE794A23}"/>
              </a:ext>
            </a:extLst>
          </p:cNvPr>
          <p:cNvSpPr/>
          <p:nvPr/>
        </p:nvSpPr>
        <p:spPr>
          <a:xfrm>
            <a:off x="5838526" y="2033272"/>
            <a:ext cx="522697" cy="522435"/>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4" name="TextBox 3">
            <a:extLst>
              <a:ext uri="{FF2B5EF4-FFF2-40B4-BE49-F238E27FC236}">
                <a16:creationId xmlns:a16="http://schemas.microsoft.com/office/drawing/2014/main" id="{91F0FE1B-09A4-5EAF-4672-4D9970936751}"/>
              </a:ext>
            </a:extLst>
          </p:cNvPr>
          <p:cNvSpPr txBox="1"/>
          <p:nvPr/>
        </p:nvSpPr>
        <p:spPr>
          <a:xfrm>
            <a:off x="4453954"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Fine</a:t>
            </a:r>
            <a:br>
              <a:rPr lang="en-US" sz="2400">
                <a:latin typeface="Segoe UI Semibold"/>
              </a:rPr>
            </a:br>
            <a:r>
              <a:rPr lang="en-US" sz="2400">
                <a:latin typeface="Segoe UI Semibold"/>
              </a:rPr>
              <a:t>tuning</a:t>
            </a:r>
          </a:p>
        </p:txBody>
      </p:sp>
      <p:sp>
        <p:nvSpPr>
          <p:cNvPr id="11" name="TextBox 10">
            <a:extLst>
              <a:ext uri="{FF2B5EF4-FFF2-40B4-BE49-F238E27FC236}">
                <a16:creationId xmlns:a16="http://schemas.microsoft.com/office/drawing/2014/main" id="{33586446-7A6D-ADFA-498D-A2886788676D}"/>
              </a:ext>
            </a:extLst>
          </p:cNvPr>
          <p:cNvSpPr txBox="1"/>
          <p:nvPr/>
        </p:nvSpPr>
        <p:spPr>
          <a:xfrm>
            <a:off x="4453954" y="4222932"/>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skills</a:t>
            </a:r>
          </a:p>
          <a:p>
            <a:pPr lvl="0" algn="ctr" defTabSz="932304" fontAlgn="base">
              <a:lnSpc>
                <a:spcPct val="90000"/>
              </a:lnSpc>
              <a:spcBef>
                <a:spcPct val="0"/>
              </a:spcBef>
              <a:spcAft>
                <a:spcPct val="0"/>
              </a:spcAft>
              <a:defRPr/>
            </a:pPr>
            <a:r>
              <a:rPr lang="en-US" sz="1800"/>
              <a:t>(permanently)</a:t>
            </a:r>
          </a:p>
        </p:txBody>
      </p:sp>
      <p:sp>
        <p:nvSpPr>
          <p:cNvPr id="14" name="Rounded Rectangle 5">
            <a:extLst>
              <a:ext uri="{FF2B5EF4-FFF2-40B4-BE49-F238E27FC236}">
                <a16:creationId xmlns:a16="http://schemas.microsoft.com/office/drawing/2014/main" id="{FDB04B0F-6668-98D8-2FF8-EFC45C021656}"/>
              </a:ext>
              <a:ext uri="{C183D7F6-B498-43B3-948B-1728B52AA6E4}">
                <adec:decorative xmlns:adec="http://schemas.microsoft.com/office/drawing/2017/decorative" val="1"/>
              </a:ext>
            </a:extLst>
          </p:cNvPr>
          <p:cNvSpPr/>
          <p:nvPr/>
        </p:nvSpPr>
        <p:spPr bwMode="auto">
          <a:xfrm>
            <a:off x="8097447"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5" name="Oval 24">
            <a:extLst>
              <a:ext uri="{FF2B5EF4-FFF2-40B4-BE49-F238E27FC236}">
                <a16:creationId xmlns:a16="http://schemas.microsoft.com/office/drawing/2014/main" id="{52D621B0-CF60-9355-FB17-1BD9400D6690}"/>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21" name="Graphic 16" descr="Book with plus sign icon">
            <a:extLst>
              <a:ext uri="{FF2B5EF4-FFF2-40B4-BE49-F238E27FC236}">
                <a16:creationId xmlns:a16="http://schemas.microsoft.com/office/drawing/2014/main" id="{9BB6D89C-578F-9531-D800-1280C62E48CD}"/>
              </a:ext>
            </a:extLst>
          </p:cNvPr>
          <p:cNvSpPr/>
          <p:nvPr/>
        </p:nvSpPr>
        <p:spPr>
          <a:xfrm>
            <a:off x="9496945" y="2035745"/>
            <a:ext cx="492845" cy="517486"/>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6" name="TextBox 5">
            <a:extLst>
              <a:ext uri="{FF2B5EF4-FFF2-40B4-BE49-F238E27FC236}">
                <a16:creationId xmlns:a16="http://schemas.microsoft.com/office/drawing/2014/main" id="{B0DC43D9-B570-94A4-AB85-334FEFB5B4FB}"/>
              </a:ext>
            </a:extLst>
          </p:cNvPr>
          <p:cNvSpPr txBox="1"/>
          <p:nvPr/>
        </p:nvSpPr>
        <p:spPr>
          <a:xfrm>
            <a:off x="8097447"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Retrieval</a:t>
            </a:r>
            <a:br>
              <a:rPr lang="en-US" sz="2400">
                <a:latin typeface="Segoe UI Semibold"/>
              </a:rPr>
            </a:br>
            <a:r>
              <a:rPr lang="en-US" sz="2400">
                <a:latin typeface="Segoe UI Semibold"/>
              </a:rPr>
              <a:t>augmentation</a:t>
            </a:r>
          </a:p>
        </p:txBody>
      </p:sp>
      <p:sp>
        <p:nvSpPr>
          <p:cNvPr id="12" name="TextBox 11">
            <a:extLst>
              <a:ext uri="{FF2B5EF4-FFF2-40B4-BE49-F238E27FC236}">
                <a16:creationId xmlns:a16="http://schemas.microsoft.com/office/drawing/2014/main" id="{1EBF2F15-BC6D-693C-B214-525DAF1D464C}"/>
              </a:ext>
            </a:extLst>
          </p:cNvPr>
          <p:cNvSpPr txBox="1"/>
          <p:nvPr/>
        </p:nvSpPr>
        <p:spPr>
          <a:xfrm>
            <a:off x="8097447" y="4222932"/>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facts</a:t>
            </a:r>
          </a:p>
          <a:p>
            <a:pPr lvl="0" algn="ctr" defTabSz="932304" fontAlgn="base">
              <a:lnSpc>
                <a:spcPct val="90000"/>
              </a:lnSpc>
              <a:spcBef>
                <a:spcPct val="0"/>
              </a:spcBef>
              <a:spcAft>
                <a:spcPct val="0"/>
              </a:spcAft>
              <a:defRPr/>
            </a:pPr>
            <a:r>
              <a:rPr lang="en-US" sz="1800"/>
              <a:t>(temporarily)</a:t>
            </a:r>
          </a:p>
        </p:txBody>
      </p:sp>
      <p:sp>
        <p:nvSpPr>
          <p:cNvPr id="8" name="Oval 7">
            <a:extLst>
              <a:ext uri="{FF2B5EF4-FFF2-40B4-BE49-F238E27FC236}">
                <a16:creationId xmlns:a16="http://schemas.microsoft.com/office/drawing/2014/main" id="{83B9F687-5AE8-7163-7DCD-4DD0A9822A31}"/>
              </a:ext>
              <a:ext uri="{C183D7F6-B498-43B3-948B-1728B52AA6E4}">
                <adec:decorative xmlns:adec="http://schemas.microsoft.com/office/drawing/2017/decorative" val="1"/>
              </a:ext>
            </a:extLst>
          </p:cNvPr>
          <p:cNvSpPr/>
          <p:nvPr/>
        </p:nvSpPr>
        <p:spPr bwMode="auto">
          <a:xfrm>
            <a:off x="10357942" y="-1697572"/>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700" err="1">
              <a:solidFill>
                <a:srgbClr val="FFFFFF"/>
              </a:solidFill>
              <a:latin typeface="Segoe UI"/>
            </a:endParaRPr>
          </a:p>
        </p:txBody>
      </p:sp>
      <p:sp>
        <p:nvSpPr>
          <p:cNvPr id="9" name="Graphic 16" descr="Book with plus sign icon">
            <a:extLst>
              <a:ext uri="{FF2B5EF4-FFF2-40B4-BE49-F238E27FC236}">
                <a16:creationId xmlns:a16="http://schemas.microsoft.com/office/drawing/2014/main" id="{DC242482-D49D-5EA2-457D-4865EA8F360C}"/>
              </a:ext>
            </a:extLst>
          </p:cNvPr>
          <p:cNvSpPr/>
          <p:nvPr/>
        </p:nvSpPr>
        <p:spPr>
          <a:xfrm>
            <a:off x="10732353" y="-1396670"/>
            <a:ext cx="666991" cy="700339"/>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19995295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54167E-6 7.40741E-7 L -3.541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0"/>
                                  </p:stCondLst>
                                  <p:childTnLst>
                                    <p:animMotion origin="layout" path="M 5E-6 7.40741E-7 L 5E-6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grpId="1" nodeType="withEffect">
                                  <p:stCondLst>
                                    <p:cond delay="100"/>
                                  </p:stCondLst>
                                  <p:childTnLst>
                                    <p:animMotion origin="layout" path="M 0 -3.33333E-6 L 0 0.03542 " pathEditMode="relative" rAng="0" ptsTypes="AA">
                                      <p:cBhvr>
                                        <p:cTn id="24" dur="700" spd="-100000" fill="hold"/>
                                        <p:tgtEl>
                                          <p:spTgt spid="2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100"/>
                                  </p:stCondLst>
                                  <p:childTnLst>
                                    <p:animMotion origin="layout" path="M -3.54167E-6 7.40741E-7 L -3.54167E-6 0.03542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100"/>
                                  </p:stCondLst>
                                  <p:childTnLst>
                                    <p:animMotion origin="layout" path="M -4.16667E-7 -2.96296E-6 L -4.16667E-7 0.03542 " pathEditMode="relative" rAng="0" ptsTypes="AA">
                                      <p:cBhvr>
                                        <p:cTn id="34" dur="700" spd="-100000" fill="hold"/>
                                        <p:tgtEl>
                                          <p:spTgt spid="11"/>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200"/>
                                  </p:stCondLst>
                                  <p:childTnLst>
                                    <p:animMotion origin="layout" path="M 1.45833E-6 -7.40741E-7 L 1.45833E-6 0.03542 " pathEditMode="relative" rAng="0" ptsTypes="AA">
                                      <p:cBhvr>
                                        <p:cTn id="39" dur="700" spd="-100000" fill="hold"/>
                                        <p:tgtEl>
                                          <p:spTgt spid="21"/>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grpId="1" nodeType="withEffect">
                                  <p:stCondLst>
                                    <p:cond delay="200"/>
                                  </p:stCondLst>
                                  <p:childTnLst>
                                    <p:animMotion origin="layout" path="M -3.54167E-6 7.40741E-7 L -3.54167E-6 0.03542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200"/>
                                  </p:stCondLst>
                                  <p:childTnLst>
                                    <p:animMotion origin="layout" path="M 2.5E-6 -2.96296E-6 L 2.5E-6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6"/>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100"/>
                                  </p:stCondLst>
                                  <p:childTnLst>
                                    <p:animMotion origin="layout" path="M 0 -2.59259E-6 L 0 0.03542 " pathEditMode="relative" rAng="0" ptsTypes="AA">
                                      <p:cBhvr>
                                        <p:cTn id="59" dur="700" spd="-100000" fill="hold"/>
                                        <p:tgtEl>
                                          <p:spTgt spid="19"/>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42" presetClass="path" presetSubtype="0" decel="100000" fill="hold" grpId="1" nodeType="withEffect">
                                  <p:stCondLst>
                                    <p:cond delay="200"/>
                                  </p:stCondLst>
                                  <p:childTnLst>
                                    <p:animMotion origin="layout" path="M 1.45833E-6 -7.40741E-7 L 1.45833E-6 0.03542 " pathEditMode="relative" rAng="0" ptsTypes="AA">
                                      <p:cBhvr>
                                        <p:cTn id="64" dur="700" spd="-100000" fill="hold"/>
                                        <p:tgtEl>
                                          <p:spTgt spid="25"/>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5"/>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3"/>
                                        </p:tgtEl>
                                        <p:attrNameLst>
                                          <p:attrName>style.visibility</p:attrName>
                                        </p:attrNameLst>
                                      </p:cBhvr>
                                      <p:to>
                                        <p:strVal val="visible"/>
                                      </p:to>
                                    </p:set>
                                    <p:animEffect transition="in" filter="fade">
                                      <p:cBhvr>
                                        <p:cTn id="72" dur="500"/>
                                        <p:tgtEl>
                                          <p:spTgt spid="13"/>
                                        </p:tgtEl>
                                      </p:cBhvr>
                                    </p:animEffect>
                                  </p:childTnLst>
                                </p:cTn>
                              </p:par>
                              <p:par>
                                <p:cTn id="73" presetID="42" presetClass="path" presetSubtype="0" decel="100000" fill="hold" grpId="1" nodeType="withEffect">
                                  <p:stCondLst>
                                    <p:cond delay="100"/>
                                  </p:stCondLst>
                                  <p:childTnLst>
                                    <p:animMotion origin="layout" path="M 0 -2.59259E-6 L 0 0.03542 " pathEditMode="relative" rAng="0" ptsTypes="AA">
                                      <p:cBhvr>
                                        <p:cTn id="74" dur="700" spd="-100000" fill="hold"/>
                                        <p:tgtEl>
                                          <p:spTgt spid="13"/>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20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8"/>
                                        </p:tgtEl>
                                        <p:attrNameLst>
                                          <p:attrName>style.visibility</p:attrName>
                                        </p:attrNameLst>
                                      </p:cBhvr>
                                      <p:to>
                                        <p:strVal val="visible"/>
                                      </p:to>
                                    </p:set>
                                    <p:animEffect transition="in" filter="fade">
                                      <p:cBhvr>
                                        <p:cTn id="82" dur="500"/>
                                        <p:tgtEl>
                                          <p:spTgt spid="8"/>
                                        </p:tgtEl>
                                      </p:cBhvr>
                                    </p:animEffect>
                                  </p:childTnLst>
                                </p:cTn>
                              </p:par>
                              <p:par>
                                <p:cTn id="83" presetID="42" presetClass="path" presetSubtype="0" decel="100000" fill="hold" grpId="1" nodeType="withEffect">
                                  <p:stCondLst>
                                    <p:cond delay="100"/>
                                  </p:stCondLst>
                                  <p:childTnLst>
                                    <p:animMotion origin="layout" path="M 2.91667E-6 -1.48148E-6 L 2.91667E-6 0.03542 " pathEditMode="relative" rAng="0" ptsTypes="AA">
                                      <p:cBhvr>
                                        <p:cTn id="84" dur="700" spd="-100000" fill="hold"/>
                                        <p:tgtEl>
                                          <p:spTgt spid="8"/>
                                        </p:tgtEl>
                                        <p:attrNameLst>
                                          <p:attrName>ppt_x</p:attrName>
                                          <p:attrName>ppt_y</p:attrName>
                                        </p:attrNameLst>
                                      </p:cBhvr>
                                      <p:rCtr x="0" y="1782"/>
                                    </p:animMotion>
                                  </p:childTnLst>
                                </p:cTn>
                              </p:par>
                              <p:par>
                                <p:cTn id="85" presetID="10" presetClass="entr" presetSubtype="0" fill="hold" grpId="0" nodeType="withEffect">
                                  <p:stCondLst>
                                    <p:cond delay="200"/>
                                  </p:stCondLst>
                                  <p:childTnLst>
                                    <p:set>
                                      <p:cBhvr>
                                        <p:cTn id="86" dur="1" fill="hold">
                                          <p:stCondLst>
                                            <p:cond delay="0"/>
                                          </p:stCondLst>
                                        </p:cTn>
                                        <p:tgtEl>
                                          <p:spTgt spid="9"/>
                                        </p:tgtEl>
                                        <p:attrNameLst>
                                          <p:attrName>style.visibility</p:attrName>
                                        </p:attrNameLst>
                                      </p:cBhvr>
                                      <p:to>
                                        <p:strVal val="visible"/>
                                      </p:to>
                                    </p:set>
                                    <p:animEffect transition="in" filter="fade">
                                      <p:cBhvr>
                                        <p:cTn id="87" dur="500"/>
                                        <p:tgtEl>
                                          <p:spTgt spid="9"/>
                                        </p:tgtEl>
                                      </p:cBhvr>
                                    </p:animEffect>
                                  </p:childTnLst>
                                </p:cTn>
                              </p:par>
                              <p:par>
                                <p:cTn id="88" presetID="42" presetClass="path" presetSubtype="0" decel="100000" fill="hold" grpId="1" nodeType="withEffect">
                                  <p:stCondLst>
                                    <p:cond delay="200"/>
                                  </p:stCondLst>
                                  <p:childTnLst>
                                    <p:animMotion origin="layout" path="M -2.29167E-6 -3.7037E-6 L -2.29167E-6 0.03542 " pathEditMode="relative" rAng="0" ptsTypes="AA">
                                      <p:cBhvr>
                                        <p:cTn id="89" dur="700" spd="-100000" fill="hold"/>
                                        <p:tgtEl>
                                          <p:spTgt spid="9"/>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6" grpId="0" animBg="1"/>
      <p:bldP spid="16" grpId="1" animBg="1"/>
      <p:bldP spid="20" grpId="0" animBg="1"/>
      <p:bldP spid="20" grpId="1" animBg="1"/>
      <p:bldP spid="3" grpId="0"/>
      <p:bldP spid="3" grpId="1"/>
      <p:bldP spid="10" grpId="0"/>
      <p:bldP spid="10" grpId="1"/>
      <p:bldP spid="13" grpId="0" animBg="1"/>
      <p:bldP spid="13" grpId="1" animBg="1"/>
      <p:bldP spid="19" grpId="0" animBg="1"/>
      <p:bldP spid="19" grpId="1" animBg="1"/>
      <p:bldP spid="22" grpId="0" animBg="1"/>
      <p:bldP spid="22" grpId="1" animBg="1"/>
      <p:bldP spid="4" grpId="0"/>
      <p:bldP spid="4" grpId="1"/>
      <p:bldP spid="11" grpId="0"/>
      <p:bldP spid="11" grpId="1"/>
      <p:bldP spid="14" grpId="0" animBg="1"/>
      <p:bldP spid="14" grpId="1" animBg="1"/>
      <p:bldP spid="25" grpId="0" animBg="1"/>
      <p:bldP spid="25" grpId="1" animBg="1"/>
      <p:bldP spid="21" grpId="0" animBg="1"/>
      <p:bldP spid="21" grpId="1" animBg="1"/>
      <p:bldP spid="6" grpId="0"/>
      <p:bldP spid="6" grpId="1"/>
      <p:bldP spid="12" grpId="0"/>
      <p:bldP spid="12" grpId="1"/>
      <p:bldP spid="8" grpId="0" animBg="1"/>
      <p:bldP spid="8" grpId="1"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175992" cy="553998"/>
          </a:xfrm>
        </p:spPr>
        <p:txBody>
          <a:bodyPr/>
          <a:lstStyle/>
          <a:p>
            <a:r>
              <a:rPr lang="en-US">
                <a:cs typeface="Segoe UI"/>
              </a:rPr>
              <a:t>RAG: </a:t>
            </a:r>
            <a:r>
              <a:rPr lang="en-US">
                <a:gradFill>
                  <a:gsLst>
                    <a:gs pos="0">
                      <a:srgbClr val="0078D4"/>
                    </a:gs>
                    <a:gs pos="80000">
                      <a:srgbClr val="399A91"/>
                    </a:gs>
                  </a:gsLst>
                  <a:path path="circle">
                    <a:fillToRect l="100000" t="100000"/>
                  </a:path>
                </a:gradFill>
                <a:cs typeface="Segoe UI"/>
              </a:rPr>
              <a:t>R</a:t>
            </a:r>
            <a:r>
              <a:rPr lang="en-US">
                <a:cs typeface="Segoe UI"/>
              </a:rPr>
              <a:t>etrieval </a:t>
            </a:r>
            <a:r>
              <a:rPr lang="en-US">
                <a:gradFill>
                  <a:gsLst>
                    <a:gs pos="0">
                      <a:srgbClr val="C03BC4"/>
                    </a:gs>
                    <a:gs pos="80000">
                      <a:srgbClr val="0078D4"/>
                    </a:gs>
                  </a:gsLst>
                  <a:path path="circle">
                    <a:fillToRect l="100000" t="100000"/>
                  </a:path>
                </a:gradFill>
                <a:cs typeface="Segoe UI"/>
              </a:rPr>
              <a:t>A</a:t>
            </a:r>
            <a:r>
              <a:rPr lang="en-US">
                <a:cs typeface="Segoe UI"/>
              </a:rPr>
              <a:t>ugmented </a:t>
            </a:r>
            <a:r>
              <a:rPr lang="en-US">
                <a:gradFill>
                  <a:gsLst>
                    <a:gs pos="0">
                      <a:srgbClr val="FF5C39"/>
                    </a:gs>
                    <a:gs pos="80000">
                      <a:srgbClr val="C03BC4"/>
                    </a:gs>
                  </a:gsLst>
                  <a:path path="circle">
                    <a:fillToRect l="100000" t="100000"/>
                  </a:path>
                </a:gradFill>
                <a:cs typeface="Segoe UI"/>
              </a:rPr>
              <a:t>G</a:t>
            </a:r>
            <a:r>
              <a:rPr lang="en-US">
                <a:cs typeface="Segoe UI"/>
              </a:rPr>
              <a:t>eneration</a:t>
            </a:r>
            <a:endParaRPr lang="en-US"/>
          </a:p>
        </p:txBody>
      </p:sp>
      <p:grpSp>
        <p:nvGrpSpPr>
          <p:cNvPr id="7" name="Group 6" descr="What’s the best shoe for hiking?">
            <a:extLst>
              <a:ext uri="{FF2B5EF4-FFF2-40B4-BE49-F238E27FC236}">
                <a16:creationId xmlns:a16="http://schemas.microsoft.com/office/drawing/2014/main" id="{A1D4F6EF-836F-645D-E355-F3125ECB8AD0}"/>
              </a:ext>
            </a:extLst>
          </p:cNvPr>
          <p:cNvGrpSpPr/>
          <p:nvPr/>
        </p:nvGrpSpPr>
        <p:grpSpPr>
          <a:xfrm>
            <a:off x="599808" y="1978178"/>
            <a:ext cx="1898415" cy="1175481"/>
            <a:chOff x="3449886" y="1978178"/>
            <a:chExt cx="1898415" cy="1175481"/>
          </a:xfrm>
        </p:grpSpPr>
        <p:sp>
          <p:nvSpPr>
            <p:cNvPr id="6" name="Freeform 5">
              <a:extLst>
                <a:ext uri="{FF2B5EF4-FFF2-40B4-BE49-F238E27FC236}">
                  <a16:creationId xmlns:a16="http://schemas.microsoft.com/office/drawing/2014/main" id="{6E5C9A12-892F-976E-EC90-44C0D58B7587}"/>
                </a:ext>
                <a:ext uri="{C183D7F6-B498-43B3-948B-1728B52AA6E4}">
                  <adec:decorative xmlns:adec="http://schemas.microsoft.com/office/drawing/2017/decorative" val="1"/>
                </a:ext>
              </a:extLst>
            </p:cNvPr>
            <p:cNvSpPr/>
            <p:nvPr/>
          </p:nvSpPr>
          <p:spPr bwMode="auto">
            <a:xfrm>
              <a:off x="3449886"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 name="Text Placeholder 5">
              <a:extLst>
                <a:ext uri="{FF2B5EF4-FFF2-40B4-BE49-F238E27FC236}">
                  <a16:creationId xmlns:a16="http://schemas.microsoft.com/office/drawing/2014/main" id="{326A322F-E421-6E32-596D-EC276450AB81}"/>
                </a:ext>
                <a:ext uri="{C183D7F6-B498-43B3-948B-1728B52AA6E4}">
                  <adec:decorative xmlns:adec="http://schemas.microsoft.com/office/drawing/2017/decorative" val="1"/>
                </a:ext>
              </a:extLst>
            </p:cNvPr>
            <p:cNvSpPr txBox="1">
              <a:spLocks/>
            </p:cNvSpPr>
            <p:nvPr/>
          </p:nvSpPr>
          <p:spPr>
            <a:xfrm>
              <a:off x="3484560"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What is included in my Northwind Health Plus plan that is not in standard?</a:t>
              </a:r>
              <a:endParaRPr lang="en-US" sz="1400">
                <a:solidFill>
                  <a:schemeClr val="bg1"/>
                </a:solidFill>
                <a:latin typeface="Segoe UI"/>
                <a:cs typeface="Segoe UI"/>
              </a:endParaRPr>
            </a:p>
          </p:txBody>
        </p:sp>
      </p:grpSp>
      <p:sp>
        <p:nvSpPr>
          <p:cNvPr id="41" name="Rounded Rectangle 5">
            <a:extLst>
              <a:ext uri="{FF2B5EF4-FFF2-40B4-BE49-F238E27FC236}">
                <a16:creationId xmlns:a16="http://schemas.microsoft.com/office/drawing/2014/main" id="{3BCA042F-0A84-147C-ED4B-93A2052B3F13}"/>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Graphic 31" descr="Person with chat bubble icon">
            <a:extLst>
              <a:ext uri="{FF2B5EF4-FFF2-40B4-BE49-F238E27FC236}">
                <a16:creationId xmlns:a16="http://schemas.microsoft.com/office/drawing/2014/main" id="{305D067F-46C1-B981-BD1C-BCB4C3CCFA57}"/>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77" name="Text Placeholder 5">
            <a:extLst>
              <a:ext uri="{FF2B5EF4-FFF2-40B4-BE49-F238E27FC236}">
                <a16:creationId xmlns:a16="http://schemas.microsoft.com/office/drawing/2014/main" id="{D9978F87-A17E-3000-4E2A-CAD8D348F98E}"/>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42" name="Rounded Rectangle 5">
            <a:extLst>
              <a:ext uri="{FF2B5EF4-FFF2-40B4-BE49-F238E27FC236}">
                <a16:creationId xmlns:a16="http://schemas.microsoft.com/office/drawing/2014/main" id="{0FA17A57-BB75-64DC-0737-EB7A4746E12A}"/>
              </a:ext>
              <a:ext uri="{C183D7F6-B498-43B3-948B-1728B52AA6E4}">
                <adec:decorative xmlns:adec="http://schemas.microsoft.com/office/drawing/2017/decorative" val="1"/>
              </a:ext>
            </a:extLst>
          </p:cNvPr>
          <p:cNvSpPr/>
          <p:nvPr/>
        </p:nvSpPr>
        <p:spPr bwMode="auto">
          <a:xfrm>
            <a:off x="3068652" y="3815013"/>
            <a:ext cx="3755862"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4" name="Graphic 29" descr="Database with magnifying glass icon">
            <a:extLst>
              <a:ext uri="{FF2B5EF4-FFF2-40B4-BE49-F238E27FC236}">
                <a16:creationId xmlns:a16="http://schemas.microsoft.com/office/drawing/2014/main" id="{51B870E1-96A5-FB67-8A14-4ACA41E02B2C}"/>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7" name="Text Placeholder 5">
            <a:extLst>
              <a:ext uri="{FF2B5EF4-FFF2-40B4-BE49-F238E27FC236}">
                <a16:creationId xmlns:a16="http://schemas.microsoft.com/office/drawing/2014/main" id="{DD8F7215-A614-85E4-EC3E-48D4218FCEC1}"/>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52" name="TextBox 7">
            <a:extLst>
              <a:ext uri="{FF2B5EF4-FFF2-40B4-BE49-F238E27FC236}">
                <a16:creationId xmlns:a16="http://schemas.microsoft.com/office/drawing/2014/main" id="{95AFEA5B-B156-02D5-8F18-D6805C99BF68}"/>
              </a:ext>
            </a:extLst>
          </p:cNvPr>
          <p:cNvSpPr txBox="1"/>
          <p:nvPr/>
        </p:nvSpPr>
        <p:spPr>
          <a:xfrm>
            <a:off x="4667076" y="4184227"/>
            <a:ext cx="2031662" cy="1077218"/>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a:solidFill>
                  <a:schemeClr val="tx1"/>
                </a:solidFill>
                <a:ea typeface="+mn-lt"/>
                <a:cs typeface="+mn-lt"/>
              </a:rPr>
              <a:t>Both plans offer coverage for medical services. Northwind Health Plus offers coverage for hospital stays, doctor visits, lab tests, and X-rays. Northwind Standard only offers coverage for doctor visits and lab tests. …</a:t>
            </a:r>
          </a:p>
        </p:txBody>
      </p:sp>
      <p:sp>
        <p:nvSpPr>
          <p:cNvPr id="43" name="Rounded Rectangle 5">
            <a:extLst>
              <a:ext uri="{FF2B5EF4-FFF2-40B4-BE49-F238E27FC236}">
                <a16:creationId xmlns:a16="http://schemas.microsoft.com/office/drawing/2014/main" id="{8D00D928-A235-4B5E-4404-9598731F3E86}"/>
              </a:ext>
              <a:ext uri="{C183D7F6-B498-43B3-948B-1728B52AA6E4}">
                <adec:decorative xmlns:adec="http://schemas.microsoft.com/office/drawing/2017/decorative" val="1"/>
              </a:ext>
            </a:extLst>
          </p:cNvPr>
          <p:cNvSpPr/>
          <p:nvPr/>
        </p:nvSpPr>
        <p:spPr bwMode="auto">
          <a:xfrm>
            <a:off x="7380213"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Graphic 22" descr="Large Language Model icon">
            <a:extLst>
              <a:ext uri="{FF2B5EF4-FFF2-40B4-BE49-F238E27FC236}">
                <a16:creationId xmlns:a16="http://schemas.microsoft.com/office/drawing/2014/main" id="{556DE26A-42F6-6DD8-C107-651B9C6506AE}"/>
              </a:ext>
            </a:extLst>
          </p:cNvPr>
          <p:cNvSpPr/>
          <p:nvPr/>
        </p:nvSpPr>
        <p:spPr>
          <a:xfrm>
            <a:off x="7931544"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4" name="Text Placeholder 5">
            <a:extLst>
              <a:ext uri="{FF2B5EF4-FFF2-40B4-BE49-F238E27FC236}">
                <a16:creationId xmlns:a16="http://schemas.microsoft.com/office/drawing/2014/main" id="{D701FF38-F1BA-EE45-6291-A1CFE7800716}"/>
              </a:ext>
            </a:extLst>
          </p:cNvPr>
          <p:cNvSpPr txBox="1">
            <a:spLocks/>
          </p:cNvSpPr>
          <p:nvPr/>
        </p:nvSpPr>
        <p:spPr>
          <a:xfrm>
            <a:off x="7690209"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14" name="Group 13" descr="For great hiking shoes, consider the TrekExtreme Hiking Shoes1  or the Trailblaze Steel-Blue Hiking Shoes2&#10;">
            <a:extLst>
              <a:ext uri="{FF2B5EF4-FFF2-40B4-BE49-F238E27FC236}">
                <a16:creationId xmlns:a16="http://schemas.microsoft.com/office/drawing/2014/main" id="{4BF689E4-12B2-A58D-8C07-D073C3EB1D0C}"/>
              </a:ext>
            </a:extLst>
          </p:cNvPr>
          <p:cNvGrpSpPr/>
          <p:nvPr/>
        </p:nvGrpSpPr>
        <p:grpSpPr>
          <a:xfrm>
            <a:off x="9018953" y="1196810"/>
            <a:ext cx="2948076" cy="1422279"/>
            <a:chOff x="9018953" y="-798245"/>
            <a:chExt cx="2948076" cy="1422279"/>
          </a:xfrm>
        </p:grpSpPr>
        <p:sp>
          <p:nvSpPr>
            <p:cNvPr id="13" name="Freeform 12">
              <a:extLst>
                <a:ext uri="{FF2B5EF4-FFF2-40B4-BE49-F238E27FC236}">
                  <a16:creationId xmlns:a16="http://schemas.microsoft.com/office/drawing/2014/main" id="{BD6B2EDF-FBF3-68F5-E70B-3E4CBF4B0D18}"/>
                </a:ext>
                <a:ext uri="{C183D7F6-B498-43B3-948B-1728B52AA6E4}">
                  <adec:decorative xmlns:adec="http://schemas.microsoft.com/office/drawing/2017/decorative" val="1"/>
                </a:ext>
              </a:extLst>
            </p:cNvPr>
            <p:cNvSpPr/>
            <p:nvPr/>
          </p:nvSpPr>
          <p:spPr bwMode="auto">
            <a:xfrm>
              <a:off x="9018953" y="-789893"/>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0" name="Text Placeholder 5">
              <a:extLst>
                <a:ext uri="{FF2B5EF4-FFF2-40B4-BE49-F238E27FC236}">
                  <a16:creationId xmlns:a16="http://schemas.microsoft.com/office/drawing/2014/main" id="{EFE70F22-A9C6-F80D-9A1E-4602581F8AF0}"/>
                </a:ext>
                <a:ext uri="{C183D7F6-B498-43B3-948B-1728B52AA6E4}">
                  <adec:decorative xmlns:adec="http://schemas.microsoft.com/office/drawing/2017/decorative" val="1"/>
                </a:ext>
              </a:extLst>
            </p:cNvPr>
            <p:cNvSpPr txBox="1">
              <a:spLocks/>
            </p:cNvSpPr>
            <p:nvPr/>
          </p:nvSpPr>
          <p:spPr>
            <a:xfrm>
              <a:off x="9127811" y="-798245"/>
              <a:ext cx="2730360" cy="1169551"/>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Both plans offer coverage for medical services, such as doctor visits and lab tests, but the Health Plus plan also covers hospital stays and X-rays</a:t>
              </a:r>
              <a:r>
                <a:rPr lang="en-US" sz="1400" baseline="30000">
                  <a:solidFill>
                    <a:schemeClr val="bg1"/>
                  </a:solidFill>
                  <a:latin typeface="Segoe UI"/>
                  <a:cs typeface="Segoe UI Semilight"/>
                </a:rPr>
                <a:t>1</a:t>
              </a:r>
            </a:p>
          </p:txBody>
        </p:sp>
      </p:grpSp>
      <p:grpSp>
        <p:nvGrpSpPr>
          <p:cNvPr id="82" name="Group 81">
            <a:extLst>
              <a:ext uri="{FF2B5EF4-FFF2-40B4-BE49-F238E27FC236}">
                <a16:creationId xmlns:a16="http://schemas.microsoft.com/office/drawing/2014/main" id="{436D6F88-12BD-684E-027D-0D511DC0DBCA}"/>
              </a:ext>
              <a:ext uri="{C183D7F6-B498-43B3-948B-1728B52AA6E4}">
                <adec:decorative xmlns:adec="http://schemas.microsoft.com/office/drawing/2017/decorative" val="1"/>
              </a:ext>
            </a:extLst>
          </p:cNvPr>
          <p:cNvGrpSpPr/>
          <p:nvPr/>
        </p:nvGrpSpPr>
        <p:grpSpPr>
          <a:xfrm>
            <a:off x="9280038" y="3377891"/>
            <a:ext cx="674005" cy="219834"/>
            <a:chOff x="9280038" y="3377891"/>
            <a:chExt cx="674005" cy="219834"/>
          </a:xfrm>
        </p:grpSpPr>
        <p:cxnSp>
          <p:nvCxnSpPr>
            <p:cNvPr id="55" name="Straight Connector 54">
              <a:extLst>
                <a:ext uri="{FF2B5EF4-FFF2-40B4-BE49-F238E27FC236}">
                  <a16:creationId xmlns:a16="http://schemas.microsoft.com/office/drawing/2014/main" id="{48175A78-CC51-6659-8C5D-A058BF6DEBFB}"/>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6" name="Group 55">
              <a:extLst>
                <a:ext uri="{FF2B5EF4-FFF2-40B4-BE49-F238E27FC236}">
                  <a16:creationId xmlns:a16="http://schemas.microsoft.com/office/drawing/2014/main" id="{D0464E0B-D697-7168-38C2-81439E0C5863}"/>
                </a:ext>
              </a:extLst>
            </p:cNvPr>
            <p:cNvGrpSpPr/>
            <p:nvPr/>
          </p:nvGrpSpPr>
          <p:grpSpPr>
            <a:xfrm>
              <a:off x="9734208" y="3377891"/>
              <a:ext cx="219835" cy="219834"/>
              <a:chOff x="1613419" y="2537559"/>
              <a:chExt cx="339399" cy="339399"/>
            </a:xfrm>
          </p:grpSpPr>
          <p:sp>
            <p:nvSpPr>
              <p:cNvPr id="57" name="Oval 56">
                <a:extLst>
                  <a:ext uri="{FF2B5EF4-FFF2-40B4-BE49-F238E27FC236}">
                    <a16:creationId xmlns:a16="http://schemas.microsoft.com/office/drawing/2014/main" id="{EB8F7753-758C-CBE6-698C-53C63E89B15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8" name="Oval 57">
                <a:extLst>
                  <a:ext uri="{FF2B5EF4-FFF2-40B4-BE49-F238E27FC236}">
                    <a16:creationId xmlns:a16="http://schemas.microsoft.com/office/drawing/2014/main" id="{03387472-4C79-EBBD-42B0-006E06E3C12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36" name="Graphic 27" descr="Robot icon">
            <a:extLst>
              <a:ext uri="{FF2B5EF4-FFF2-40B4-BE49-F238E27FC236}">
                <a16:creationId xmlns:a16="http://schemas.microsoft.com/office/drawing/2014/main" id="{8DF032A0-A39E-4698-739F-D5C4FA274C36}"/>
              </a:ext>
            </a:extLst>
          </p:cNvPr>
          <p:cNvSpPr/>
          <p:nvPr/>
        </p:nvSpPr>
        <p:spPr>
          <a:xfrm>
            <a:off x="10192368"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1" name="Group 80">
            <a:extLst>
              <a:ext uri="{FF2B5EF4-FFF2-40B4-BE49-F238E27FC236}">
                <a16:creationId xmlns:a16="http://schemas.microsoft.com/office/drawing/2014/main" id="{92B7D7CD-057F-106B-8F04-74D30293429B}"/>
              </a:ext>
              <a:ext uri="{C183D7F6-B498-43B3-948B-1728B52AA6E4}">
                <adec:decorative xmlns:adec="http://schemas.microsoft.com/office/drawing/2017/decorative" val="1"/>
              </a:ext>
            </a:extLst>
          </p:cNvPr>
          <p:cNvGrpSpPr/>
          <p:nvPr/>
        </p:nvGrpSpPr>
        <p:grpSpPr>
          <a:xfrm>
            <a:off x="1543084" y="3226588"/>
            <a:ext cx="5955435" cy="588425"/>
            <a:chOff x="1543084" y="3226588"/>
            <a:chExt cx="5955435" cy="588425"/>
          </a:xfrm>
        </p:grpSpPr>
        <p:cxnSp>
          <p:nvCxnSpPr>
            <p:cNvPr id="59" name="Straight Connector 58">
              <a:extLst>
                <a:ext uri="{FF2B5EF4-FFF2-40B4-BE49-F238E27FC236}">
                  <a16:creationId xmlns:a16="http://schemas.microsoft.com/office/drawing/2014/main" id="{4963FA52-425D-1362-00DA-B566F3B18D05}"/>
                </a:ext>
                <a:ext uri="{C183D7F6-B498-43B3-948B-1728B52AA6E4}">
                  <adec:decorative xmlns:adec="http://schemas.microsoft.com/office/drawing/2017/decorative" val="1"/>
                </a:ext>
              </a:extLst>
            </p:cNvPr>
            <p:cNvCxnSpPr>
              <a:cxnSpLocks/>
            </p:cNvCxnSpPr>
            <p:nvPr/>
          </p:nvCxnSpPr>
          <p:spPr>
            <a:xfrm>
              <a:off x="1543084" y="3336505"/>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60" name="Group 59">
              <a:extLst>
                <a:ext uri="{FF2B5EF4-FFF2-40B4-BE49-F238E27FC236}">
                  <a16:creationId xmlns:a16="http://schemas.microsoft.com/office/drawing/2014/main" id="{7E792956-46D5-0A92-E012-49072807B279}"/>
                </a:ext>
              </a:extLst>
            </p:cNvPr>
            <p:cNvGrpSpPr/>
            <p:nvPr/>
          </p:nvGrpSpPr>
          <p:grpSpPr>
            <a:xfrm>
              <a:off x="7278684" y="3226588"/>
              <a:ext cx="219835" cy="219834"/>
              <a:chOff x="1613419" y="2537559"/>
              <a:chExt cx="339399" cy="339399"/>
            </a:xfrm>
          </p:grpSpPr>
          <p:sp>
            <p:nvSpPr>
              <p:cNvPr id="61" name="Oval 60">
                <a:extLst>
                  <a:ext uri="{FF2B5EF4-FFF2-40B4-BE49-F238E27FC236}">
                    <a16:creationId xmlns:a16="http://schemas.microsoft.com/office/drawing/2014/main" id="{ABC4D56F-02BD-17F3-5E2D-475106635AD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2" name="Oval 61">
                <a:extLst>
                  <a:ext uri="{FF2B5EF4-FFF2-40B4-BE49-F238E27FC236}">
                    <a16:creationId xmlns:a16="http://schemas.microsoft.com/office/drawing/2014/main" id="{2E9C3136-3FDB-AEF9-7523-206D691C7784}"/>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64" name="Straight Connector 63">
              <a:extLst>
                <a:ext uri="{FF2B5EF4-FFF2-40B4-BE49-F238E27FC236}">
                  <a16:creationId xmlns:a16="http://schemas.microsoft.com/office/drawing/2014/main" id="{E205E0C9-6C5D-6A97-FFB2-4C0D95A46481}"/>
                </a:ext>
                <a:ext uri="{C183D7F6-B498-43B3-948B-1728B52AA6E4}">
                  <adec:decorative xmlns:adec="http://schemas.microsoft.com/office/drawing/2017/decorative" val="1"/>
                </a:ext>
              </a:extLst>
            </p:cNvPr>
            <p:cNvCxnSpPr>
              <a:cxnSpLocks/>
            </p:cNvCxnSpPr>
            <p:nvPr/>
          </p:nvCxnSpPr>
          <p:spPr>
            <a:xfrm flipV="1">
              <a:off x="1549022" y="3336505"/>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grpSp>
        <p:nvGrpSpPr>
          <p:cNvPr id="79" name="Group 78">
            <a:extLst>
              <a:ext uri="{FF2B5EF4-FFF2-40B4-BE49-F238E27FC236}">
                <a16:creationId xmlns:a16="http://schemas.microsoft.com/office/drawing/2014/main" id="{B20AF503-00B1-143E-63E4-DBD82B52C89A}"/>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45" name="Straight Connector 44">
              <a:extLst>
                <a:ext uri="{FF2B5EF4-FFF2-40B4-BE49-F238E27FC236}">
                  <a16:creationId xmlns:a16="http://schemas.microsoft.com/office/drawing/2014/main" id="{0FE2A575-BF94-269D-D249-DC7A3B10ED7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CA3B11C7-268D-F157-3E0F-6B5330423823}"/>
                </a:ext>
              </a:extLst>
            </p:cNvPr>
            <p:cNvGrpSpPr/>
            <p:nvPr/>
          </p:nvGrpSpPr>
          <p:grpSpPr>
            <a:xfrm>
              <a:off x="2952400" y="4374485"/>
              <a:ext cx="219835" cy="219834"/>
              <a:chOff x="1613419" y="2537559"/>
              <a:chExt cx="339399" cy="339399"/>
            </a:xfrm>
          </p:grpSpPr>
          <p:sp>
            <p:nvSpPr>
              <p:cNvPr id="39" name="Oval 38">
                <a:extLst>
                  <a:ext uri="{FF2B5EF4-FFF2-40B4-BE49-F238E27FC236}">
                    <a16:creationId xmlns:a16="http://schemas.microsoft.com/office/drawing/2014/main" id="{E9207D60-1DB2-03D1-F9C3-75C6ABACCF7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44D2B83A-C7A2-117D-7C41-5E6A7D8B83B3}"/>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80" name="Group 79">
            <a:extLst>
              <a:ext uri="{FF2B5EF4-FFF2-40B4-BE49-F238E27FC236}">
                <a16:creationId xmlns:a16="http://schemas.microsoft.com/office/drawing/2014/main" id="{DE379EB7-7093-2D95-5EE2-2568FA1552BA}"/>
              </a:ext>
              <a:ext uri="{C183D7F6-B498-43B3-948B-1728B52AA6E4}">
                <adec:decorative xmlns:adec="http://schemas.microsoft.com/office/drawing/2017/decorative" val="1"/>
              </a:ext>
            </a:extLst>
          </p:cNvPr>
          <p:cNvGrpSpPr/>
          <p:nvPr/>
        </p:nvGrpSpPr>
        <p:grpSpPr>
          <a:xfrm>
            <a:off x="6824514" y="4374485"/>
            <a:ext cx="674005" cy="219834"/>
            <a:chOff x="6824514" y="4374485"/>
            <a:chExt cx="674005" cy="219834"/>
          </a:xfrm>
        </p:grpSpPr>
        <p:cxnSp>
          <p:nvCxnSpPr>
            <p:cNvPr id="48" name="Straight Connector 47">
              <a:extLst>
                <a:ext uri="{FF2B5EF4-FFF2-40B4-BE49-F238E27FC236}">
                  <a16:creationId xmlns:a16="http://schemas.microsoft.com/office/drawing/2014/main" id="{D558ED82-5BC2-44EA-7CC0-4026124832DE}"/>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9" name="Group 48">
              <a:extLst>
                <a:ext uri="{FF2B5EF4-FFF2-40B4-BE49-F238E27FC236}">
                  <a16:creationId xmlns:a16="http://schemas.microsoft.com/office/drawing/2014/main" id="{43591792-B649-EC18-502C-CE59CD4128C5}"/>
                </a:ext>
              </a:extLst>
            </p:cNvPr>
            <p:cNvGrpSpPr/>
            <p:nvPr/>
          </p:nvGrpSpPr>
          <p:grpSpPr>
            <a:xfrm>
              <a:off x="7278684" y="4374485"/>
              <a:ext cx="219835" cy="219834"/>
              <a:chOff x="1613419" y="2537559"/>
              <a:chExt cx="339399" cy="339399"/>
            </a:xfrm>
          </p:grpSpPr>
          <p:sp>
            <p:nvSpPr>
              <p:cNvPr id="50" name="Oval 49">
                <a:extLst>
                  <a:ext uri="{FF2B5EF4-FFF2-40B4-BE49-F238E27FC236}">
                    <a16:creationId xmlns:a16="http://schemas.microsoft.com/office/drawing/2014/main" id="{11C5F321-A31C-D79A-94F6-C53B80E40068}"/>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BA645CBF-A50B-D011-1644-1AF063B0AA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Tree>
    <p:extLst>
      <p:ext uri="{BB962C8B-B14F-4D97-AF65-F5344CB8AC3E}">
        <p14:creationId xmlns:p14="http://schemas.microsoft.com/office/powerpoint/2010/main" val="374134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500"/>
                                        <p:tgtEl>
                                          <p:spTgt spid="7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7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7"/>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9"/>
                                        </p:tgtEl>
                                        <p:attrNameLst>
                                          <p:attrName>style.visibility</p:attrName>
                                        </p:attrNameLst>
                                      </p:cBhvr>
                                      <p:to>
                                        <p:strVal val="visible"/>
                                      </p:to>
                                    </p:set>
                                    <p:animEffect transition="in" filter="fade">
                                      <p:cBhvr>
                                        <p:cTn id="29" dur="500"/>
                                        <p:tgtEl>
                                          <p:spTgt spid="79"/>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79"/>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34"/>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47"/>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5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0"/>
                                  </p:stCondLst>
                                  <p:childTnLst>
                                    <p:animMotion origin="layout" path="M 0 -2.59259E-6 L 0 0.03542 " pathEditMode="relative" rAng="0" ptsTypes="AA">
                                      <p:cBhvr>
                                        <p:cTn id="51" dur="700" spd="-100000" fill="hold"/>
                                        <p:tgtEl>
                                          <p:spTgt spid="4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500"/>
                                        <p:tgtEl>
                                          <p:spTgt spid="80"/>
                                        </p:tgtEl>
                                      </p:cBhvr>
                                    </p:animEffect>
                                  </p:childTnLst>
                                </p:cTn>
                              </p:par>
                              <p:par>
                                <p:cTn id="57" presetID="42" presetClass="path" presetSubtype="0" decel="100000" fill="hold" nodeType="withEffect">
                                  <p:stCondLst>
                                    <p:cond delay="0"/>
                                  </p:stCondLst>
                                  <p:childTnLst>
                                    <p:animMotion origin="layout" path="M 0 -2.59259E-6 L 0 0.03542 " pathEditMode="relative" rAng="0" ptsTypes="AA">
                                      <p:cBhvr>
                                        <p:cTn id="58" dur="700" spd="-100000" fill="hold"/>
                                        <p:tgtEl>
                                          <p:spTgt spid="80"/>
                                        </p:tgtEl>
                                        <p:attrNameLst>
                                          <p:attrName>ppt_x</p:attrName>
                                          <p:attrName>ppt_y</p:attrName>
                                        </p:attrNameLst>
                                      </p:cBhvr>
                                      <p:rCtr x="0" y="1759"/>
                                    </p:animMotion>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42" presetClass="path" presetSubtype="0" decel="100000" fill="hold" nodeType="withEffect">
                                  <p:stCondLst>
                                    <p:cond delay="0"/>
                                  </p:stCondLst>
                                  <p:childTnLst>
                                    <p:animMotion origin="layout" path="M 0 -2.59259E-6 L 0 0.03542 " pathEditMode="relative" rAng="0" ptsTypes="AA">
                                      <p:cBhvr>
                                        <p:cTn id="63" dur="700" spd="-100000" fill="hold"/>
                                        <p:tgtEl>
                                          <p:spTgt spid="81"/>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500"/>
                                        <p:tgtEl>
                                          <p:spTgt spid="35"/>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35"/>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0"/>
                                  </p:stCondLst>
                                  <p:childTnLst>
                                    <p:animMotion origin="layout" path="M 0 -2.59259E-6 L 0 0.03542 " pathEditMode="relative" rAng="0" ptsTypes="AA">
                                      <p:cBhvr>
                                        <p:cTn id="78" dur="700" spd="-100000" fill="hold"/>
                                        <p:tgtEl>
                                          <p:spTgt spid="4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2"/>
                                        </p:tgtEl>
                                        <p:attrNameLst>
                                          <p:attrName>style.visibility</p:attrName>
                                        </p:attrNameLst>
                                      </p:cBhvr>
                                      <p:to>
                                        <p:strVal val="visible"/>
                                      </p:to>
                                    </p:set>
                                    <p:animEffect transition="in" filter="fade">
                                      <p:cBhvr>
                                        <p:cTn id="83" dur="500"/>
                                        <p:tgtEl>
                                          <p:spTgt spid="82"/>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82"/>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36"/>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par>
                                <p:cTn id="94" presetID="42" presetClass="path" presetSubtype="0" decel="100000" fill="hold" nodeType="withEffect">
                                  <p:stCondLst>
                                    <p:cond delay="0"/>
                                  </p:stCondLst>
                                  <p:childTnLst>
                                    <p:animMotion origin="layout" path="M 3.125E-6 -3.7037E-6 L 3.125E-6 0.03542 " pathEditMode="relative" rAng="0" ptsTypes="AA">
                                      <p:cBhvr>
                                        <p:cTn id="95"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3" grpId="0" animBg="1"/>
      <p:bldP spid="33" grpId="1" animBg="1"/>
      <p:bldP spid="77" grpId="0"/>
      <p:bldP spid="77" grpId="1"/>
      <p:bldP spid="42" grpId="0" animBg="1"/>
      <p:bldP spid="42" grpId="1" animBg="1"/>
      <p:bldP spid="34" grpId="0" animBg="1"/>
      <p:bldP spid="34" grpId="1" animBg="1"/>
      <p:bldP spid="47" grpId="0"/>
      <p:bldP spid="47" grpId="1"/>
      <p:bldP spid="52" grpId="0"/>
      <p:bldP spid="52" grpId="1"/>
      <p:bldP spid="43" grpId="0" animBg="1"/>
      <p:bldP spid="43" grpId="1" animBg="1"/>
      <p:bldP spid="35" grpId="0" animBg="1"/>
      <p:bldP spid="35" grpId="1" animBg="1"/>
      <p:bldP spid="54" grpId="0"/>
      <p:bldP spid="54" grpId="1"/>
      <p:bldP spid="36" grpId="0" animBg="1"/>
      <p:bldP spid="3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
            <a:extLst>
              <a:ext uri="{FF2B5EF4-FFF2-40B4-BE49-F238E27FC236}">
                <a16:creationId xmlns:a16="http://schemas.microsoft.com/office/drawing/2014/main" id="{7B90614F-10FB-6A53-4EBE-E7B327042C08}"/>
              </a:ext>
              <a:ext uri="{C183D7F6-B498-43B3-948B-1728B52AA6E4}">
                <adec:decorative xmlns:adec="http://schemas.microsoft.com/office/drawing/2017/decorative" val="1"/>
              </a:ext>
            </a:extLst>
          </p:cNvPr>
          <p:cNvSpPr/>
          <p:nvPr/>
        </p:nvSpPr>
        <p:spPr bwMode="auto">
          <a:xfrm>
            <a:off x="4288220" y="3606567"/>
            <a:ext cx="3210300" cy="2340850"/>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 name="Title 1">
            <a:extLst>
              <a:ext uri="{FF2B5EF4-FFF2-40B4-BE49-F238E27FC236}">
                <a16:creationId xmlns:a16="http://schemas.microsoft.com/office/drawing/2014/main" id="{3D52996A-1183-AE38-E08F-41591EAC1F0D}"/>
              </a:ext>
            </a:extLst>
          </p:cNvPr>
          <p:cNvSpPr>
            <a:spLocks noGrp="1"/>
          </p:cNvSpPr>
          <p:nvPr>
            <p:ph type="title"/>
          </p:nvPr>
        </p:nvSpPr>
        <p:spPr/>
        <p:txBody>
          <a:bodyPr/>
          <a:lstStyle/>
          <a:p>
            <a:r>
              <a:rPr lang="en-US"/>
              <a:t>Advanced RAG with query rewriting</a:t>
            </a:r>
          </a:p>
        </p:txBody>
      </p:sp>
      <p:grpSp>
        <p:nvGrpSpPr>
          <p:cNvPr id="22" name="Group 21" descr="What's a good shoe for a mountain trale?&#10;">
            <a:extLst>
              <a:ext uri="{FF2B5EF4-FFF2-40B4-BE49-F238E27FC236}">
                <a16:creationId xmlns:a16="http://schemas.microsoft.com/office/drawing/2014/main" id="{277F2210-2A9D-5175-C96A-C5857044C367}"/>
              </a:ext>
            </a:extLst>
          </p:cNvPr>
          <p:cNvGrpSpPr/>
          <p:nvPr/>
        </p:nvGrpSpPr>
        <p:grpSpPr>
          <a:xfrm>
            <a:off x="599808" y="1978178"/>
            <a:ext cx="1898415" cy="1175481"/>
            <a:chOff x="2844244" y="1978178"/>
            <a:chExt cx="1898415" cy="1175481"/>
          </a:xfrm>
        </p:grpSpPr>
        <p:sp>
          <p:nvSpPr>
            <p:cNvPr id="21" name="Freeform 20">
              <a:extLst>
                <a:ext uri="{FF2B5EF4-FFF2-40B4-BE49-F238E27FC236}">
                  <a16:creationId xmlns:a16="http://schemas.microsoft.com/office/drawing/2014/main" id="{D90D51C1-5B64-9AD3-B941-B83219F74CE3}"/>
                </a:ext>
                <a:ext uri="{C183D7F6-B498-43B3-948B-1728B52AA6E4}">
                  <adec:decorative xmlns:adec="http://schemas.microsoft.com/office/drawing/2017/decorative" val="1"/>
                </a:ext>
              </a:extLst>
            </p:cNvPr>
            <p:cNvSpPr/>
            <p:nvPr/>
          </p:nvSpPr>
          <p:spPr bwMode="auto">
            <a:xfrm>
              <a:off x="2844244" y="1978178"/>
              <a:ext cx="1898415" cy="1175481"/>
            </a:xfrm>
            <a:custGeom>
              <a:avLst/>
              <a:gdLst>
                <a:gd name="connsiteX0" fmla="*/ 152403 w 1898415"/>
                <a:gd name="connsiteY0" fmla="*/ 0 h 1175481"/>
                <a:gd name="connsiteX1" fmla="*/ 1746012 w 1898415"/>
                <a:gd name="connsiteY1" fmla="*/ 0 h 1175481"/>
                <a:gd name="connsiteX2" fmla="*/ 1898415 w 1898415"/>
                <a:gd name="connsiteY2" fmla="*/ 152403 h 1175481"/>
                <a:gd name="connsiteX3" fmla="*/ 1898415 w 1898415"/>
                <a:gd name="connsiteY3" fmla="*/ 761997 h 1175481"/>
                <a:gd name="connsiteX4" fmla="*/ 1746012 w 1898415"/>
                <a:gd name="connsiteY4" fmla="*/ 914400 h 1175481"/>
                <a:gd name="connsiteX5" fmla="*/ 952123 w 1898415"/>
                <a:gd name="connsiteY5" fmla="*/ 914400 h 1175481"/>
                <a:gd name="connsiteX6" fmla="*/ 691042 w 1898415"/>
                <a:gd name="connsiteY6" fmla="*/ 1175481 h 1175481"/>
                <a:gd name="connsiteX7" fmla="*/ 691042 w 1898415"/>
                <a:gd name="connsiteY7" fmla="*/ 914400 h 1175481"/>
                <a:gd name="connsiteX8" fmla="*/ 152403 w 1898415"/>
                <a:gd name="connsiteY8" fmla="*/ 914400 h 1175481"/>
                <a:gd name="connsiteX9" fmla="*/ 0 w 1898415"/>
                <a:gd name="connsiteY9" fmla="*/ 761997 h 1175481"/>
                <a:gd name="connsiteX10" fmla="*/ 0 w 1898415"/>
                <a:gd name="connsiteY10" fmla="*/ 152403 h 1175481"/>
                <a:gd name="connsiteX11" fmla="*/ 152403 w 1898415"/>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8415" h="1175481">
                  <a:moveTo>
                    <a:pt x="152403" y="0"/>
                  </a:moveTo>
                  <a:lnTo>
                    <a:pt x="1746012" y="0"/>
                  </a:lnTo>
                  <a:cubicBezTo>
                    <a:pt x="1830182" y="0"/>
                    <a:pt x="1898415" y="68233"/>
                    <a:pt x="1898415" y="152403"/>
                  </a:cubicBezTo>
                  <a:lnTo>
                    <a:pt x="1898415" y="761997"/>
                  </a:lnTo>
                  <a:cubicBezTo>
                    <a:pt x="1898415" y="846167"/>
                    <a:pt x="1830182" y="914400"/>
                    <a:pt x="1746012" y="914400"/>
                  </a:cubicBezTo>
                  <a:lnTo>
                    <a:pt x="952123" y="914400"/>
                  </a:lnTo>
                  <a:lnTo>
                    <a:pt x="691042" y="1175481"/>
                  </a:lnTo>
                  <a:lnTo>
                    <a:pt x="691042"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0" name="Text Placeholder 5">
              <a:extLst>
                <a:ext uri="{FF2B5EF4-FFF2-40B4-BE49-F238E27FC236}">
                  <a16:creationId xmlns:a16="http://schemas.microsoft.com/office/drawing/2014/main" id="{003DF999-3A8F-A29E-952D-7F0EA7BA390A}"/>
                </a:ext>
                <a:ext uri="{C183D7F6-B498-43B3-948B-1728B52AA6E4}">
                  <adec:decorative xmlns:adec="http://schemas.microsoft.com/office/drawing/2017/decorative" val="1"/>
                </a:ext>
              </a:extLst>
            </p:cNvPr>
            <p:cNvSpPr txBox="1">
              <a:spLocks/>
            </p:cNvSpPr>
            <p:nvPr/>
          </p:nvSpPr>
          <p:spPr>
            <a:xfrm>
              <a:off x="2878918" y="2092067"/>
              <a:ext cx="1829067"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What's a good shoe for a mountain </a:t>
              </a:r>
              <a:r>
                <a:rPr lang="en-US" sz="1400" err="1">
                  <a:solidFill>
                    <a:schemeClr val="bg1"/>
                  </a:solidFill>
                  <a:latin typeface="Segoe UI"/>
                  <a:cs typeface="Segoe UI Semilight"/>
                </a:rPr>
                <a:t>trale</a:t>
              </a:r>
              <a:r>
                <a:rPr lang="en-US" sz="1400">
                  <a:solidFill>
                    <a:schemeClr val="bg1"/>
                  </a:solidFill>
                  <a:latin typeface="Segoe UI"/>
                  <a:cs typeface="Segoe UI Semilight"/>
                </a:rPr>
                <a:t>?</a:t>
              </a:r>
            </a:p>
          </p:txBody>
        </p:sp>
      </p:grpSp>
      <p:sp>
        <p:nvSpPr>
          <p:cNvPr id="7" name="Rounded Rectangle 5">
            <a:extLst>
              <a:ext uri="{FF2B5EF4-FFF2-40B4-BE49-F238E27FC236}">
                <a16:creationId xmlns:a16="http://schemas.microsoft.com/office/drawing/2014/main" id="{F9E601F2-957F-3556-AC39-545B643C2D92}"/>
              </a:ext>
              <a:ext uri="{C183D7F6-B498-43B3-948B-1728B52AA6E4}">
                <adec:decorative xmlns:adec="http://schemas.microsoft.com/office/drawing/2017/decorative" val="1"/>
              </a:ext>
            </a:extLst>
          </p:cNvPr>
          <p:cNvSpPr/>
          <p:nvPr/>
        </p:nvSpPr>
        <p:spPr bwMode="auto">
          <a:xfrm>
            <a:off x="586598" y="3597587"/>
            <a:ext cx="1426307" cy="2340850"/>
          </a:xfrm>
          <a:prstGeom prst="roundRect">
            <a:avLst>
              <a:gd name="adj" fmla="val 818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0" name="Graphic 31" descr="Person with chat icon">
            <a:extLst>
              <a:ext uri="{FF2B5EF4-FFF2-40B4-BE49-F238E27FC236}">
                <a16:creationId xmlns:a16="http://schemas.microsoft.com/office/drawing/2014/main" id="{E163BD32-415A-0206-1821-DEA63AC11D09}"/>
              </a:ext>
            </a:extLst>
          </p:cNvPr>
          <p:cNvSpPr/>
          <p:nvPr/>
        </p:nvSpPr>
        <p:spPr>
          <a:xfrm>
            <a:off x="1041579"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7" name="Text Placeholder 5">
            <a:extLst>
              <a:ext uri="{FF2B5EF4-FFF2-40B4-BE49-F238E27FC236}">
                <a16:creationId xmlns:a16="http://schemas.microsoft.com/office/drawing/2014/main" id="{5A08DBA8-B693-2FCA-2088-13F364053E19}"/>
              </a:ext>
            </a:extLst>
          </p:cNvPr>
          <p:cNvSpPr txBox="1">
            <a:spLocks/>
          </p:cNvSpPr>
          <p:nvPr/>
        </p:nvSpPr>
        <p:spPr>
          <a:xfrm>
            <a:off x="660540"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11" name="Rounded Rectangle 5">
            <a:extLst>
              <a:ext uri="{FF2B5EF4-FFF2-40B4-BE49-F238E27FC236}">
                <a16:creationId xmlns:a16="http://schemas.microsoft.com/office/drawing/2014/main" id="{BCF2A82C-955C-CFC3-A8CF-3874D3FB5C8D}"/>
              </a:ext>
              <a:ext uri="{C183D7F6-B498-43B3-948B-1728B52AA6E4}">
                <adec:decorative xmlns:adec="http://schemas.microsoft.com/office/drawing/2017/decorative" val="1"/>
              </a:ext>
            </a:extLst>
          </p:cNvPr>
          <p:cNvSpPr/>
          <p:nvPr/>
        </p:nvSpPr>
        <p:spPr bwMode="auto">
          <a:xfrm>
            <a:off x="2372913" y="3597587"/>
            <a:ext cx="1568938" cy="2340850"/>
          </a:xfrm>
          <a:prstGeom prst="roundRect">
            <a:avLst>
              <a:gd name="adj" fmla="val 6589"/>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8" name="Graphic 22" descr="Large Language Model icon">
            <a:extLst>
              <a:ext uri="{FF2B5EF4-FFF2-40B4-BE49-F238E27FC236}">
                <a16:creationId xmlns:a16="http://schemas.microsoft.com/office/drawing/2014/main" id="{0615080B-2DF1-7014-D4ED-FD5892DB3525}"/>
              </a:ext>
            </a:extLst>
          </p:cNvPr>
          <p:cNvSpPr/>
          <p:nvPr/>
        </p:nvSpPr>
        <p:spPr>
          <a:xfrm>
            <a:off x="2885627" y="4212493"/>
            <a:ext cx="543510" cy="543815"/>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69" name="Text Placeholder 5">
            <a:extLst>
              <a:ext uri="{FF2B5EF4-FFF2-40B4-BE49-F238E27FC236}">
                <a16:creationId xmlns:a16="http://schemas.microsoft.com/office/drawing/2014/main" id="{F5D2E3DF-8659-5371-2D3D-08F9010D241F}"/>
              </a:ext>
            </a:extLst>
          </p:cNvPr>
          <p:cNvSpPr txBox="1">
            <a:spLocks/>
          </p:cNvSpPr>
          <p:nvPr/>
        </p:nvSpPr>
        <p:spPr>
          <a:xfrm>
            <a:off x="251817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88" name="Group 87" descr="Mountain trail shoe&#10;">
            <a:extLst>
              <a:ext uri="{FF2B5EF4-FFF2-40B4-BE49-F238E27FC236}">
                <a16:creationId xmlns:a16="http://schemas.microsoft.com/office/drawing/2014/main" id="{52933867-A034-D4C1-6613-601E6CE836FE}"/>
              </a:ext>
            </a:extLst>
          </p:cNvPr>
          <p:cNvGrpSpPr/>
          <p:nvPr/>
        </p:nvGrpSpPr>
        <p:grpSpPr>
          <a:xfrm>
            <a:off x="3694843" y="3923534"/>
            <a:ext cx="858592" cy="670785"/>
            <a:chOff x="3694843" y="3923534"/>
            <a:chExt cx="858592" cy="670785"/>
          </a:xfrm>
        </p:grpSpPr>
        <p:sp>
          <p:nvSpPr>
            <p:cNvPr id="71" name="TextBox 7">
              <a:extLst>
                <a:ext uri="{FF2B5EF4-FFF2-40B4-BE49-F238E27FC236}">
                  <a16:creationId xmlns:a16="http://schemas.microsoft.com/office/drawing/2014/main" id="{A7E54BA8-136D-908D-0DE1-99F6D9BE365B}"/>
                </a:ext>
                <a:ext uri="{C183D7F6-B498-43B3-948B-1728B52AA6E4}">
                  <adec:decorative xmlns:adec="http://schemas.microsoft.com/office/drawing/2017/decorative" val="1"/>
                </a:ext>
              </a:extLst>
            </p:cNvPr>
            <p:cNvSpPr txBox="1"/>
            <p:nvPr/>
          </p:nvSpPr>
          <p:spPr>
            <a:xfrm>
              <a:off x="3694843" y="3923534"/>
              <a:ext cx="858592" cy="514738"/>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72000" rIns="0" bIns="7200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pPr algn="ctr"/>
              <a:r>
                <a:rPr lang="en-US" sz="1200">
                  <a:solidFill>
                    <a:schemeClr val="tx1"/>
                  </a:solidFill>
                  <a:ea typeface="+mn-lt"/>
                  <a:cs typeface="+mn-lt"/>
                </a:rPr>
                <a:t>Mountain</a:t>
              </a:r>
              <a:br>
                <a:rPr lang="en-US" sz="1200">
                  <a:solidFill>
                    <a:schemeClr val="tx1"/>
                  </a:solidFill>
                  <a:ea typeface="+mn-lt"/>
                  <a:cs typeface="+mn-lt"/>
                </a:rPr>
              </a:br>
              <a:r>
                <a:rPr lang="en-US" sz="1200">
                  <a:solidFill>
                    <a:schemeClr val="tx1"/>
                  </a:solidFill>
                  <a:ea typeface="+mn-lt"/>
                  <a:cs typeface="+mn-lt"/>
                </a:rPr>
                <a:t>trail shoe</a:t>
              </a:r>
            </a:p>
          </p:txBody>
        </p:sp>
        <p:cxnSp>
          <p:nvCxnSpPr>
            <p:cNvPr id="60" name="Straight Connector 59">
              <a:extLst>
                <a:ext uri="{FF2B5EF4-FFF2-40B4-BE49-F238E27FC236}">
                  <a16:creationId xmlns:a16="http://schemas.microsoft.com/office/drawing/2014/main" id="{056566F0-3321-9078-DAF9-EFD2DD6E04D2}"/>
                </a:ext>
                <a:ext uri="{C183D7F6-B498-43B3-948B-1728B52AA6E4}">
                  <adec:decorative xmlns:adec="http://schemas.microsoft.com/office/drawing/2017/decorative" val="1"/>
                </a:ext>
              </a:extLst>
            </p:cNvPr>
            <p:cNvCxnSpPr>
              <a:cxnSpLocks/>
            </p:cNvCxnSpPr>
            <p:nvPr/>
          </p:nvCxnSpPr>
          <p:spPr>
            <a:xfrm>
              <a:off x="3940141"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61" name="Group 60">
              <a:extLst>
                <a:ext uri="{FF2B5EF4-FFF2-40B4-BE49-F238E27FC236}">
                  <a16:creationId xmlns:a16="http://schemas.microsoft.com/office/drawing/2014/main" id="{BBE9B582-C189-5D6F-C310-9032EAB8F870}"/>
                </a:ext>
              </a:extLst>
            </p:cNvPr>
            <p:cNvGrpSpPr/>
            <p:nvPr/>
          </p:nvGrpSpPr>
          <p:grpSpPr>
            <a:xfrm>
              <a:off x="4192647" y="4374485"/>
              <a:ext cx="219835" cy="219834"/>
              <a:chOff x="1613419" y="2537559"/>
              <a:chExt cx="339399" cy="339399"/>
            </a:xfrm>
          </p:grpSpPr>
          <p:sp>
            <p:nvSpPr>
              <p:cNvPr id="62" name="Oval 61">
                <a:extLst>
                  <a:ext uri="{FF2B5EF4-FFF2-40B4-BE49-F238E27FC236}">
                    <a16:creationId xmlns:a16="http://schemas.microsoft.com/office/drawing/2014/main" id="{A7C94280-405D-E02E-4310-C61F9BE7A239}"/>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3" name="Oval 62">
                <a:extLst>
                  <a:ext uri="{FF2B5EF4-FFF2-40B4-BE49-F238E27FC236}">
                    <a16:creationId xmlns:a16="http://schemas.microsoft.com/office/drawing/2014/main" id="{E563A737-4F68-701D-C9EF-FEB3A03D6686}"/>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
        <p:nvSpPr>
          <p:cNvPr id="12" name="Graphic 29" descr="Database with magnifying glass icon">
            <a:extLst>
              <a:ext uri="{FF2B5EF4-FFF2-40B4-BE49-F238E27FC236}">
                <a16:creationId xmlns:a16="http://schemas.microsoft.com/office/drawing/2014/main" id="{3CDD3771-5CD4-63F2-C7ED-963F89B117E2}"/>
              </a:ext>
            </a:extLst>
          </p:cNvPr>
          <p:cNvSpPr/>
          <p:nvPr/>
        </p:nvSpPr>
        <p:spPr>
          <a:xfrm>
            <a:off x="4746651"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8" name="Text Placeholder 5">
            <a:extLst>
              <a:ext uri="{FF2B5EF4-FFF2-40B4-BE49-F238E27FC236}">
                <a16:creationId xmlns:a16="http://schemas.microsoft.com/office/drawing/2014/main" id="{0A55724F-ADB3-ACBF-002C-BF46295CDCCC}"/>
              </a:ext>
            </a:extLst>
          </p:cNvPr>
          <p:cNvSpPr txBox="1">
            <a:spLocks/>
          </p:cNvSpPr>
          <p:nvPr/>
        </p:nvSpPr>
        <p:spPr>
          <a:xfrm>
            <a:off x="4365866"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70" name="TextBox 7">
            <a:extLst>
              <a:ext uri="{FF2B5EF4-FFF2-40B4-BE49-F238E27FC236}">
                <a16:creationId xmlns:a16="http://schemas.microsoft.com/office/drawing/2014/main" id="{CA44738B-811B-3820-29E2-E7BD0B7990DD}"/>
              </a:ext>
            </a:extLst>
          </p:cNvPr>
          <p:cNvSpPr txBox="1"/>
          <p:nvPr/>
        </p:nvSpPr>
        <p:spPr>
          <a:xfrm>
            <a:off x="5646489" y="3870042"/>
            <a:ext cx="1750364" cy="203132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[101]: </a:t>
            </a:r>
          </a:p>
          <a:p>
            <a:r>
              <a:rPr lang="en-US" sz="1200">
                <a:solidFill>
                  <a:schemeClr val="tx1"/>
                </a:solidFill>
                <a:ea typeface="+mn-lt"/>
                <a:cs typeface="+mn-lt"/>
              </a:rPr>
              <a:t>Name: </a:t>
            </a:r>
            <a:r>
              <a:rPr lang="en-US" sz="1200" err="1">
                <a:solidFill>
                  <a:schemeClr val="tx1"/>
                </a:solidFill>
                <a:ea typeface="+mn-lt"/>
                <a:cs typeface="+mn-lt"/>
              </a:rPr>
              <a:t>TrekExtreme</a:t>
            </a:r>
            <a:r>
              <a:rPr lang="en-US" sz="1200">
                <a:solidFill>
                  <a:schemeClr val="tx1"/>
                </a:solidFill>
                <a:ea typeface="+mn-lt"/>
                <a:cs typeface="+mn-lt"/>
              </a:rPr>
              <a:t> Hiking Shoes</a:t>
            </a:r>
            <a:br>
              <a:rPr lang="en-US" sz="1200">
                <a:solidFill>
                  <a:schemeClr val="tx1"/>
                </a:solidFill>
                <a:ea typeface="+mn-lt"/>
                <a:cs typeface="+mn-lt"/>
              </a:rPr>
            </a:br>
            <a:r>
              <a:rPr lang="en-US" sz="1200">
                <a:solidFill>
                  <a:schemeClr val="tx1"/>
                </a:solidFill>
                <a:ea typeface="+mn-lt"/>
                <a:cs typeface="+mn-lt"/>
              </a:rPr>
              <a:t>Price: 135.99</a:t>
            </a:r>
          </a:p>
          <a:p>
            <a:r>
              <a:rPr lang="en-US" sz="1200">
                <a:solidFill>
                  <a:schemeClr val="tx1"/>
                </a:solidFill>
                <a:ea typeface="+mn-lt"/>
                <a:cs typeface="+mn-lt"/>
              </a:rPr>
              <a:t>Brand: Raptor Elite</a:t>
            </a:r>
          </a:p>
          <a:p>
            <a:r>
              <a:rPr lang="en-US" sz="1200">
                <a:solidFill>
                  <a:schemeClr val="tx1"/>
                </a:solidFill>
                <a:ea typeface="+mn-lt"/>
                <a:cs typeface="+mn-lt"/>
              </a:rPr>
              <a:t>Type: Footwear</a:t>
            </a:r>
          </a:p>
          <a:p>
            <a:r>
              <a:rPr lang="en-US" sz="1200">
                <a:solidFill>
                  <a:schemeClr val="tx1"/>
                </a:solidFill>
                <a:ea typeface="+mn-lt"/>
                <a:cs typeface="+mn-lt"/>
              </a:rPr>
              <a:t>Description: The Trek Extreme hiking shoes by Raptor Elite are built to ensure any trail.</a:t>
            </a:r>
          </a:p>
          <a:p>
            <a:r>
              <a:rPr lang="en-US" sz="1200">
                <a:solidFill>
                  <a:schemeClr val="tx1"/>
                </a:solidFill>
                <a:ea typeface="+mn-lt"/>
                <a:cs typeface="+mn-lt"/>
              </a:rPr>
              <a:t>…</a:t>
            </a:r>
          </a:p>
        </p:txBody>
      </p:sp>
      <p:sp>
        <p:nvSpPr>
          <p:cNvPr id="6" name="Rounded Rectangle 5">
            <a:extLst>
              <a:ext uri="{FF2B5EF4-FFF2-40B4-BE49-F238E27FC236}">
                <a16:creationId xmlns:a16="http://schemas.microsoft.com/office/drawing/2014/main" id="{8D634EF6-8464-2A04-26BE-04AF7E14186C}"/>
              </a:ext>
              <a:ext uri="{C183D7F6-B498-43B3-948B-1728B52AA6E4}">
                <adec:decorative xmlns:adec="http://schemas.microsoft.com/office/drawing/2017/decorative" val="1"/>
              </a:ext>
            </a:extLst>
          </p:cNvPr>
          <p:cNvSpPr/>
          <p:nvPr/>
        </p:nvSpPr>
        <p:spPr bwMode="auto">
          <a:xfrm>
            <a:off x="7851835"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 name="Graphic 22" descr="Large Language Model icon">
            <a:extLst>
              <a:ext uri="{FF2B5EF4-FFF2-40B4-BE49-F238E27FC236}">
                <a16:creationId xmlns:a16="http://schemas.microsoft.com/office/drawing/2014/main" id="{F309D35B-B9FB-A3DD-BD36-6200912341B8}"/>
              </a:ext>
            </a:extLst>
          </p:cNvPr>
          <p:cNvSpPr/>
          <p:nvPr/>
        </p:nvSpPr>
        <p:spPr>
          <a:xfrm>
            <a:off x="8403166"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4" name="Text Placeholder 5">
            <a:extLst>
              <a:ext uri="{FF2B5EF4-FFF2-40B4-BE49-F238E27FC236}">
                <a16:creationId xmlns:a16="http://schemas.microsoft.com/office/drawing/2014/main" id="{3CA2E79F-FA90-9403-2BD0-AE04EF530E0E}"/>
              </a:ext>
            </a:extLst>
          </p:cNvPr>
          <p:cNvSpPr txBox="1">
            <a:spLocks/>
          </p:cNvSpPr>
          <p:nvPr/>
        </p:nvSpPr>
        <p:spPr>
          <a:xfrm>
            <a:off x="8161831"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35" name="Group 34" descr="For great hiking shoes, consider the TrekExtreme Hiking Shoes1  or the Trailblaze Steel-Blue Hiking Shoes2&#10;">
            <a:extLst>
              <a:ext uri="{FF2B5EF4-FFF2-40B4-BE49-F238E27FC236}">
                <a16:creationId xmlns:a16="http://schemas.microsoft.com/office/drawing/2014/main" id="{811ED852-AE8F-3BB6-4911-E905CF1C29E9}"/>
              </a:ext>
            </a:extLst>
          </p:cNvPr>
          <p:cNvGrpSpPr/>
          <p:nvPr/>
        </p:nvGrpSpPr>
        <p:grpSpPr>
          <a:xfrm>
            <a:off x="9018953" y="1205162"/>
            <a:ext cx="2948076" cy="1413927"/>
            <a:chOff x="5159472" y="1205162"/>
            <a:chExt cx="2948076" cy="1413927"/>
          </a:xfrm>
        </p:grpSpPr>
        <p:sp>
          <p:nvSpPr>
            <p:cNvPr id="34" name="Freeform 33">
              <a:extLst>
                <a:ext uri="{FF2B5EF4-FFF2-40B4-BE49-F238E27FC236}">
                  <a16:creationId xmlns:a16="http://schemas.microsoft.com/office/drawing/2014/main" id="{F94A07FE-DDBE-4F17-8346-742C1276970A}"/>
                </a:ext>
                <a:ext uri="{C183D7F6-B498-43B3-948B-1728B52AA6E4}">
                  <adec:decorative xmlns:adec="http://schemas.microsoft.com/office/drawing/2017/decorative" val="1"/>
                </a:ext>
              </a:extLst>
            </p:cNvPr>
            <p:cNvSpPr/>
            <p:nvPr/>
          </p:nvSpPr>
          <p:spPr bwMode="auto">
            <a:xfrm>
              <a:off x="5159472" y="1205162"/>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2" name="Text Placeholder 5">
              <a:extLst>
                <a:ext uri="{FF2B5EF4-FFF2-40B4-BE49-F238E27FC236}">
                  <a16:creationId xmlns:a16="http://schemas.microsoft.com/office/drawing/2014/main" id="{D50BE5A3-1459-E85C-1CE7-F2134F754089}"/>
                </a:ext>
                <a:ext uri="{C183D7F6-B498-43B3-948B-1728B52AA6E4}">
                  <adec:decorative xmlns:adec="http://schemas.microsoft.com/office/drawing/2017/decorative" val="1"/>
                </a:ext>
              </a:extLst>
            </p:cNvPr>
            <p:cNvSpPr txBox="1">
              <a:spLocks/>
            </p:cNvSpPr>
            <p:nvPr/>
          </p:nvSpPr>
          <p:spPr>
            <a:xfrm>
              <a:off x="5268330" y="1304532"/>
              <a:ext cx="2730360" cy="954107"/>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For great hiking shoes, consider the </a:t>
              </a:r>
              <a:r>
                <a:rPr lang="en-US" sz="1400" err="1">
                  <a:solidFill>
                    <a:schemeClr val="bg1"/>
                  </a:solidFill>
                  <a:latin typeface="Segoe UI"/>
                  <a:cs typeface="Segoe UI Semilight"/>
                </a:rPr>
                <a:t>TrekExtreme</a:t>
              </a:r>
              <a:r>
                <a:rPr lang="en-US" sz="1400">
                  <a:solidFill>
                    <a:schemeClr val="bg1"/>
                  </a:solidFill>
                  <a:latin typeface="Segoe UI"/>
                  <a:cs typeface="Segoe UI Semilight"/>
                </a:rPr>
                <a:t> Hiking Shoes</a:t>
              </a:r>
              <a:r>
                <a:rPr lang="en-US" sz="1400" baseline="30000">
                  <a:solidFill>
                    <a:schemeClr val="bg1"/>
                  </a:solidFill>
                  <a:latin typeface="Segoe UI"/>
                  <a:cs typeface="Segoe UI Semilight"/>
                </a:rPr>
                <a:t>1</a:t>
              </a:r>
              <a:r>
                <a:rPr lang="en-US" sz="1400">
                  <a:solidFill>
                    <a:schemeClr val="bg1"/>
                  </a:solidFill>
                  <a:latin typeface="Segoe UI"/>
                  <a:cs typeface="Segoe UI Semilight"/>
                </a:rPr>
                <a:t>  or the Trailblaze Steel-Blue Hiking Shoes</a:t>
              </a:r>
              <a:r>
                <a:rPr lang="en-US" sz="1400" baseline="30000">
                  <a:solidFill>
                    <a:schemeClr val="bg1"/>
                  </a:solidFill>
                  <a:latin typeface="Segoe UI"/>
                  <a:cs typeface="Segoe UI Semilight"/>
                </a:rPr>
                <a:t>2</a:t>
              </a:r>
            </a:p>
          </p:txBody>
        </p:sp>
      </p:grpSp>
      <p:sp>
        <p:nvSpPr>
          <p:cNvPr id="9" name="Graphic 27" descr="Robot icon">
            <a:extLst>
              <a:ext uri="{FF2B5EF4-FFF2-40B4-BE49-F238E27FC236}">
                <a16:creationId xmlns:a16="http://schemas.microsoft.com/office/drawing/2014/main" id="{166BB72C-9775-BA55-6C8F-294120178201}"/>
              </a:ext>
            </a:extLst>
          </p:cNvPr>
          <p:cNvSpPr/>
          <p:nvPr/>
        </p:nvSpPr>
        <p:spPr>
          <a:xfrm>
            <a:off x="10448282"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7" name="Group 86">
            <a:extLst>
              <a:ext uri="{FF2B5EF4-FFF2-40B4-BE49-F238E27FC236}">
                <a16:creationId xmlns:a16="http://schemas.microsoft.com/office/drawing/2014/main" id="{7AFE50A7-D5EF-7DE0-0B44-F37CED0C64AD}"/>
              </a:ext>
              <a:ext uri="{C183D7F6-B498-43B3-948B-1728B52AA6E4}">
                <adec:decorative xmlns:adec="http://schemas.microsoft.com/office/drawing/2017/decorative" val="1"/>
              </a:ext>
            </a:extLst>
          </p:cNvPr>
          <p:cNvGrpSpPr/>
          <p:nvPr/>
        </p:nvGrpSpPr>
        <p:grpSpPr>
          <a:xfrm>
            <a:off x="2011999" y="4374485"/>
            <a:ext cx="472341" cy="219834"/>
            <a:chOff x="2011999" y="4374485"/>
            <a:chExt cx="472341" cy="219834"/>
          </a:xfrm>
        </p:grpSpPr>
        <p:cxnSp>
          <p:nvCxnSpPr>
            <p:cNvPr id="13" name="Straight Connector 12">
              <a:extLst>
                <a:ext uri="{FF2B5EF4-FFF2-40B4-BE49-F238E27FC236}">
                  <a16:creationId xmlns:a16="http://schemas.microsoft.com/office/drawing/2014/main" id="{3AC1BD0B-4866-6746-7295-13D2E8FC94B4}"/>
                </a:ext>
                <a:ext uri="{C183D7F6-B498-43B3-948B-1728B52AA6E4}">
                  <adec:decorative xmlns:adec="http://schemas.microsoft.com/office/drawing/2017/decorative" val="1"/>
                </a:ext>
              </a:extLst>
            </p:cNvPr>
            <p:cNvCxnSpPr>
              <a:cxnSpLocks/>
            </p:cNvCxnSpPr>
            <p:nvPr/>
          </p:nvCxnSpPr>
          <p:spPr>
            <a:xfrm>
              <a:off x="2011999"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14" name="Group 13">
              <a:extLst>
                <a:ext uri="{FF2B5EF4-FFF2-40B4-BE49-F238E27FC236}">
                  <a16:creationId xmlns:a16="http://schemas.microsoft.com/office/drawing/2014/main" id="{D78B0D00-AA04-DB67-222A-145DF51FCBE1}"/>
                </a:ext>
              </a:extLst>
            </p:cNvPr>
            <p:cNvGrpSpPr/>
            <p:nvPr/>
          </p:nvGrpSpPr>
          <p:grpSpPr>
            <a:xfrm>
              <a:off x="2264505" y="4374485"/>
              <a:ext cx="219835" cy="219834"/>
              <a:chOff x="1613419" y="2537559"/>
              <a:chExt cx="339399" cy="339399"/>
            </a:xfrm>
          </p:grpSpPr>
          <p:sp>
            <p:nvSpPr>
              <p:cNvPr id="15" name="Oval 14">
                <a:extLst>
                  <a:ext uri="{FF2B5EF4-FFF2-40B4-BE49-F238E27FC236}">
                    <a16:creationId xmlns:a16="http://schemas.microsoft.com/office/drawing/2014/main" id="{F21B45AA-B71C-DC78-FEF0-60DB57B59C22}"/>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6" name="Oval 15">
                <a:extLst>
                  <a:ext uri="{FF2B5EF4-FFF2-40B4-BE49-F238E27FC236}">
                    <a16:creationId xmlns:a16="http://schemas.microsoft.com/office/drawing/2014/main" id="{F5F86609-8D42-B46E-EAF7-4D32EE17A5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91" name="Group 90">
            <a:extLst>
              <a:ext uri="{FF2B5EF4-FFF2-40B4-BE49-F238E27FC236}">
                <a16:creationId xmlns:a16="http://schemas.microsoft.com/office/drawing/2014/main" id="{F8A05276-8572-6DBB-285B-A2C9BA399BB5}"/>
              </a:ext>
              <a:ext uri="{C183D7F6-B498-43B3-948B-1728B52AA6E4}">
                <adec:decorative xmlns:adec="http://schemas.microsoft.com/office/drawing/2017/decorative" val="1"/>
              </a:ext>
            </a:extLst>
          </p:cNvPr>
          <p:cNvGrpSpPr/>
          <p:nvPr/>
        </p:nvGrpSpPr>
        <p:grpSpPr>
          <a:xfrm>
            <a:off x="9750250" y="3226588"/>
            <a:ext cx="487098" cy="219834"/>
            <a:chOff x="9750250" y="3226588"/>
            <a:chExt cx="487098" cy="219834"/>
          </a:xfrm>
        </p:grpSpPr>
        <p:cxnSp>
          <p:nvCxnSpPr>
            <p:cNvPr id="25" name="Straight Connector 24">
              <a:extLst>
                <a:ext uri="{FF2B5EF4-FFF2-40B4-BE49-F238E27FC236}">
                  <a16:creationId xmlns:a16="http://schemas.microsoft.com/office/drawing/2014/main" id="{3F43FDFF-C7E6-01FD-1B13-482EFB750521}"/>
                </a:ext>
                <a:ext uri="{C183D7F6-B498-43B3-948B-1728B52AA6E4}">
                  <adec:decorative xmlns:adec="http://schemas.microsoft.com/office/drawing/2017/decorative" val="1"/>
                </a:ext>
              </a:extLst>
            </p:cNvPr>
            <p:cNvCxnSpPr>
              <a:cxnSpLocks/>
            </p:cNvCxnSpPr>
            <p:nvPr/>
          </p:nvCxnSpPr>
          <p:spPr>
            <a:xfrm>
              <a:off x="9750250" y="3336505"/>
              <a:ext cx="383515"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D1F5A42B-5860-B8DC-CF4F-534629242F2E}"/>
                </a:ext>
              </a:extLst>
            </p:cNvPr>
            <p:cNvGrpSpPr/>
            <p:nvPr/>
          </p:nvGrpSpPr>
          <p:grpSpPr>
            <a:xfrm>
              <a:off x="10017513" y="3226588"/>
              <a:ext cx="219835" cy="219834"/>
              <a:chOff x="1613419" y="2537559"/>
              <a:chExt cx="339399" cy="339399"/>
            </a:xfrm>
          </p:grpSpPr>
          <p:sp>
            <p:nvSpPr>
              <p:cNvPr id="27" name="Oval 26">
                <a:extLst>
                  <a:ext uri="{FF2B5EF4-FFF2-40B4-BE49-F238E27FC236}">
                    <a16:creationId xmlns:a16="http://schemas.microsoft.com/office/drawing/2014/main" id="{C9D4D9B8-BD6D-676B-CE6F-4F08EFF8728D}"/>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8" name="Oval 27">
                <a:extLst>
                  <a:ext uri="{FF2B5EF4-FFF2-40B4-BE49-F238E27FC236}">
                    <a16:creationId xmlns:a16="http://schemas.microsoft.com/office/drawing/2014/main" id="{0B142970-E584-BA09-6D7D-BB5A6379CFC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89" name="Group 88">
            <a:extLst>
              <a:ext uri="{FF2B5EF4-FFF2-40B4-BE49-F238E27FC236}">
                <a16:creationId xmlns:a16="http://schemas.microsoft.com/office/drawing/2014/main" id="{BB517C5F-439C-C751-E034-96B733935A74}"/>
              </a:ext>
              <a:ext uri="{C183D7F6-B498-43B3-948B-1728B52AA6E4}">
                <adec:decorative xmlns:adec="http://schemas.microsoft.com/office/drawing/2017/decorative" val="1"/>
              </a:ext>
            </a:extLst>
          </p:cNvPr>
          <p:cNvGrpSpPr/>
          <p:nvPr/>
        </p:nvGrpSpPr>
        <p:grpSpPr>
          <a:xfrm>
            <a:off x="1299751" y="3226588"/>
            <a:ext cx="6665642" cy="370999"/>
            <a:chOff x="1299751" y="3226588"/>
            <a:chExt cx="6665642" cy="370999"/>
          </a:xfrm>
        </p:grpSpPr>
        <p:cxnSp>
          <p:nvCxnSpPr>
            <p:cNvPr id="29" name="Straight Connector 28">
              <a:extLst>
                <a:ext uri="{FF2B5EF4-FFF2-40B4-BE49-F238E27FC236}">
                  <a16:creationId xmlns:a16="http://schemas.microsoft.com/office/drawing/2014/main" id="{51A104C1-C30C-3E67-116C-C29FF3C2439C}"/>
                </a:ext>
                <a:ext uri="{C183D7F6-B498-43B3-948B-1728B52AA6E4}">
                  <adec:decorative xmlns:adec="http://schemas.microsoft.com/office/drawing/2017/decorative" val="1"/>
                </a:ext>
              </a:extLst>
            </p:cNvPr>
            <p:cNvCxnSpPr>
              <a:cxnSpLocks/>
            </p:cNvCxnSpPr>
            <p:nvPr/>
          </p:nvCxnSpPr>
          <p:spPr>
            <a:xfrm>
              <a:off x="1299751" y="3336505"/>
              <a:ext cx="655208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33" name="Group 32">
              <a:extLst>
                <a:ext uri="{FF2B5EF4-FFF2-40B4-BE49-F238E27FC236}">
                  <a16:creationId xmlns:a16="http://schemas.microsoft.com/office/drawing/2014/main" id="{881A0FA2-330B-584F-CCE9-FA39CE7A5266}"/>
                </a:ext>
              </a:extLst>
            </p:cNvPr>
            <p:cNvGrpSpPr/>
            <p:nvPr/>
          </p:nvGrpSpPr>
          <p:grpSpPr>
            <a:xfrm>
              <a:off x="7745558" y="3226588"/>
              <a:ext cx="219835" cy="219834"/>
              <a:chOff x="1613419" y="2537559"/>
              <a:chExt cx="339399" cy="339399"/>
            </a:xfrm>
          </p:grpSpPr>
          <p:sp>
            <p:nvSpPr>
              <p:cNvPr id="44" name="Oval 43">
                <a:extLst>
                  <a:ext uri="{FF2B5EF4-FFF2-40B4-BE49-F238E27FC236}">
                    <a16:creationId xmlns:a16="http://schemas.microsoft.com/office/drawing/2014/main" id="{2973B334-D24A-D81D-6435-4869E2596192}"/>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17537AD1-4487-2291-4034-A7AB6F5D477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2" name="Straight Connector 51">
              <a:extLst>
                <a:ext uri="{FF2B5EF4-FFF2-40B4-BE49-F238E27FC236}">
                  <a16:creationId xmlns:a16="http://schemas.microsoft.com/office/drawing/2014/main" id="{A8EF4F8B-FD40-BBB4-43BE-BF536F7C4E62}"/>
                </a:ext>
                <a:ext uri="{C183D7F6-B498-43B3-948B-1728B52AA6E4}">
                  <adec:decorative xmlns:adec="http://schemas.microsoft.com/office/drawing/2017/decorative" val="1"/>
                </a:ext>
              </a:extLst>
            </p:cNvPr>
            <p:cNvCxnSpPr>
              <a:cxnSpLocks/>
              <a:stCxn id="7" idx="0"/>
            </p:cNvCxnSpPr>
            <p:nvPr/>
          </p:nvCxnSpPr>
          <p:spPr>
            <a:xfrm flipH="1" flipV="1">
              <a:off x="1299751" y="3336505"/>
              <a:ext cx="1" cy="261082"/>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grpSp>
        <p:nvGrpSpPr>
          <p:cNvPr id="90" name="Group 89">
            <a:extLst>
              <a:ext uri="{FF2B5EF4-FFF2-40B4-BE49-F238E27FC236}">
                <a16:creationId xmlns:a16="http://schemas.microsoft.com/office/drawing/2014/main" id="{5954B518-C3AE-0D16-B5D0-86D42DEF22A8}"/>
              </a:ext>
              <a:ext uri="{C183D7F6-B498-43B3-948B-1728B52AA6E4}">
                <adec:decorative xmlns:adec="http://schemas.microsoft.com/office/drawing/2017/decorative" val="1"/>
              </a:ext>
            </a:extLst>
          </p:cNvPr>
          <p:cNvGrpSpPr/>
          <p:nvPr/>
        </p:nvGrpSpPr>
        <p:grpSpPr>
          <a:xfrm>
            <a:off x="7497815" y="4374485"/>
            <a:ext cx="472341" cy="219834"/>
            <a:chOff x="7497815" y="4374485"/>
            <a:chExt cx="472341" cy="219834"/>
          </a:xfrm>
        </p:grpSpPr>
        <p:cxnSp>
          <p:nvCxnSpPr>
            <p:cNvPr id="64" name="Straight Connector 63">
              <a:extLst>
                <a:ext uri="{FF2B5EF4-FFF2-40B4-BE49-F238E27FC236}">
                  <a16:creationId xmlns:a16="http://schemas.microsoft.com/office/drawing/2014/main" id="{20765FBB-E5A7-7BE4-AB48-1B46BC201CD3}"/>
                </a:ext>
                <a:ext uri="{C183D7F6-B498-43B3-948B-1728B52AA6E4}">
                  <adec:decorative xmlns:adec="http://schemas.microsoft.com/office/drawing/2017/decorative" val="1"/>
                </a:ext>
              </a:extLst>
            </p:cNvPr>
            <p:cNvCxnSpPr>
              <a:cxnSpLocks/>
            </p:cNvCxnSpPr>
            <p:nvPr/>
          </p:nvCxnSpPr>
          <p:spPr>
            <a:xfrm>
              <a:off x="7497815" y="4484402"/>
              <a:ext cx="36171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65" name="Group 64">
              <a:extLst>
                <a:ext uri="{FF2B5EF4-FFF2-40B4-BE49-F238E27FC236}">
                  <a16:creationId xmlns:a16="http://schemas.microsoft.com/office/drawing/2014/main" id="{96D2EAAA-9360-8568-FFEA-D3D34DEDC400}"/>
                </a:ext>
              </a:extLst>
            </p:cNvPr>
            <p:cNvGrpSpPr/>
            <p:nvPr/>
          </p:nvGrpSpPr>
          <p:grpSpPr>
            <a:xfrm>
              <a:off x="7750321" y="4374485"/>
              <a:ext cx="219835" cy="219834"/>
              <a:chOff x="1613419" y="2537559"/>
              <a:chExt cx="339399" cy="339399"/>
            </a:xfrm>
          </p:grpSpPr>
          <p:sp>
            <p:nvSpPr>
              <p:cNvPr id="66" name="Oval 65">
                <a:extLst>
                  <a:ext uri="{FF2B5EF4-FFF2-40B4-BE49-F238E27FC236}">
                    <a16:creationId xmlns:a16="http://schemas.microsoft.com/office/drawing/2014/main" id="{815F1079-05E5-E99B-B2B4-FC92F8F441BC}"/>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7" name="Oval 66">
                <a:extLst>
                  <a:ext uri="{FF2B5EF4-FFF2-40B4-BE49-F238E27FC236}">
                    <a16:creationId xmlns:a16="http://schemas.microsoft.com/office/drawing/2014/main" id="{B40A1A24-36E3-8258-1485-B2BADB7494AB}"/>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spTree>
    <p:extLst>
      <p:ext uri="{BB962C8B-B14F-4D97-AF65-F5344CB8AC3E}">
        <p14:creationId xmlns:p14="http://schemas.microsoft.com/office/powerpoint/2010/main" val="463171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1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nodeType="withEffect">
                                  <p:stCondLst>
                                    <p:cond delay="0"/>
                                  </p:stCondLst>
                                  <p:childTnLst>
                                    <p:animMotion origin="layout" path="M -3.33333E-6 -4.07407E-6 L -3.33333E-6 0.03542 " pathEditMode="relative" rAng="0" ptsTypes="AA">
                                      <p:cBhvr>
                                        <p:cTn id="24" dur="700" spd="-100000" fill="hold"/>
                                        <p:tgtEl>
                                          <p:spTgt spid="22"/>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500"/>
                                        <p:tgtEl>
                                          <p:spTgt spid="87"/>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87"/>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69"/>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11"/>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68"/>
                                        </p:tgtEl>
                                        <p:attrNameLst>
                                          <p:attrName>style.visibility</p:attrName>
                                        </p:attrNameLst>
                                      </p:cBhvr>
                                      <p:to>
                                        <p:strVal val="visible"/>
                                      </p:to>
                                    </p:set>
                                    <p:animEffect transition="in" filter="fade">
                                      <p:cBhvr>
                                        <p:cTn id="44" dur="500"/>
                                        <p:tgtEl>
                                          <p:spTgt spid="68"/>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68"/>
                                        </p:tgtEl>
                                        <p:attrNameLst>
                                          <p:attrName>ppt_x</p:attrName>
                                          <p:attrName>ppt_y</p:attrName>
                                        </p:attrNameLst>
                                      </p:cBhvr>
                                      <p:rCtr x="0" y="1759"/>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8"/>
                                        </p:tgtEl>
                                        <p:attrNameLst>
                                          <p:attrName>style.visibility</p:attrName>
                                        </p:attrNameLst>
                                      </p:cBhvr>
                                      <p:to>
                                        <p:strVal val="visible"/>
                                      </p:to>
                                    </p:set>
                                    <p:animEffect transition="in" filter="fade">
                                      <p:cBhvr>
                                        <p:cTn id="51" dur="500"/>
                                        <p:tgtEl>
                                          <p:spTgt spid="88"/>
                                        </p:tgtEl>
                                      </p:cBhvr>
                                    </p:animEffect>
                                  </p:childTnLst>
                                </p:cTn>
                              </p:par>
                              <p:par>
                                <p:cTn id="52" presetID="42" presetClass="path" presetSubtype="0" decel="100000" fill="hold" nodeType="withEffect">
                                  <p:stCondLst>
                                    <p:cond delay="0"/>
                                  </p:stCondLst>
                                  <p:childTnLst>
                                    <p:animMotion origin="layout" path="M -1.04167E-6 -4.81481E-6 L -1.04167E-6 0.03542 " pathEditMode="relative" rAng="0" ptsTypes="AA">
                                      <p:cBhvr>
                                        <p:cTn id="53" dur="700" spd="-100000" fill="hold"/>
                                        <p:tgtEl>
                                          <p:spTgt spid="88"/>
                                        </p:tgtEl>
                                        <p:attrNameLst>
                                          <p:attrName>ppt_x</p:attrName>
                                          <p:attrName>ppt_y</p:attrName>
                                        </p:attrNameLst>
                                      </p:cBhvr>
                                      <p:rCtr x="0" y="1759"/>
                                    </p:animMotion>
                                  </p:childTnLst>
                                </p:cTn>
                              </p:par>
                              <p:par>
                                <p:cTn id="54" presetID="10"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42" presetClass="path" presetSubtype="0" decel="100000" fill="hold" grpId="1" nodeType="withEffect">
                                  <p:stCondLst>
                                    <p:cond delay="0"/>
                                  </p:stCondLst>
                                  <p:childTnLst>
                                    <p:animMotion origin="layout" path="M 0 -2.59259E-6 L 0 0.03542 " pathEditMode="relative" rAng="0" ptsTypes="AA">
                                      <p:cBhvr>
                                        <p:cTn id="58" dur="700" spd="-100000" fill="hold"/>
                                        <p:tgtEl>
                                          <p:spTgt spid="12"/>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42" presetClass="path" presetSubtype="0" decel="100000" fill="hold" grpId="1" nodeType="withEffect">
                                  <p:stCondLst>
                                    <p:cond delay="0"/>
                                  </p:stCondLst>
                                  <p:childTnLst>
                                    <p:animMotion origin="layout" path="M 0 -2.59259E-6 L 0 0.03542 " pathEditMode="relative" rAng="0" ptsTypes="AA">
                                      <p:cBhvr>
                                        <p:cTn id="63" dur="700" spd="-100000" fill="hold"/>
                                        <p:tgtEl>
                                          <p:spTgt spid="18"/>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fade">
                                      <p:cBhvr>
                                        <p:cTn id="66" dur="500"/>
                                        <p:tgtEl>
                                          <p:spTgt spid="70"/>
                                        </p:tgtEl>
                                      </p:cBhvr>
                                    </p:animEffect>
                                  </p:childTnLst>
                                </p:cTn>
                              </p:par>
                              <p:par>
                                <p:cTn id="67" presetID="42" presetClass="path" presetSubtype="0" decel="100000" fill="hold" grpId="1" nodeType="withEffect">
                                  <p:stCondLst>
                                    <p:cond delay="0"/>
                                  </p:stCondLst>
                                  <p:childTnLst>
                                    <p:animMotion origin="layout" path="M 0 -2.59259E-6 L 0 0.03542 " pathEditMode="relative" rAng="0" ptsTypes="AA">
                                      <p:cBhvr>
                                        <p:cTn id="68" dur="700" spd="-100000" fill="hold"/>
                                        <p:tgtEl>
                                          <p:spTgt spid="70"/>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fade">
                                      <p:cBhvr>
                                        <p:cTn id="71" dur="500"/>
                                        <p:tgtEl>
                                          <p:spTgt spid="58"/>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8"/>
                                        </p:tgtEl>
                                        <p:attrNameLst>
                                          <p:attrName>ppt_x</p:attrName>
                                          <p:attrName>ppt_y</p:attrName>
                                        </p:attrNameLst>
                                      </p:cBhvr>
                                      <p:rCtr x="0" y="1759"/>
                                    </p:animMotion>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89"/>
                                        </p:tgtEl>
                                        <p:attrNameLst>
                                          <p:attrName>style.visibility</p:attrName>
                                        </p:attrNameLst>
                                      </p:cBhvr>
                                      <p:to>
                                        <p:strVal val="visible"/>
                                      </p:to>
                                    </p:set>
                                    <p:animEffect transition="in" filter="fade">
                                      <p:cBhvr>
                                        <p:cTn id="78" dur="500"/>
                                        <p:tgtEl>
                                          <p:spTgt spid="89"/>
                                        </p:tgtEl>
                                      </p:cBhvr>
                                    </p:animEffect>
                                  </p:childTnLst>
                                </p:cTn>
                              </p:par>
                              <p:par>
                                <p:cTn id="79" presetID="42" presetClass="path" presetSubtype="0" decel="100000" fill="hold" nodeType="withEffect">
                                  <p:stCondLst>
                                    <p:cond delay="0"/>
                                  </p:stCondLst>
                                  <p:childTnLst>
                                    <p:animMotion origin="layout" path="M -1.04167E-6 -4.81481E-6 L -1.04167E-6 0.03542 " pathEditMode="relative" rAng="0" ptsTypes="AA">
                                      <p:cBhvr>
                                        <p:cTn id="80" dur="700" spd="-100000" fill="hold"/>
                                        <p:tgtEl>
                                          <p:spTgt spid="89"/>
                                        </p:tgtEl>
                                        <p:attrNameLst>
                                          <p:attrName>ppt_x</p:attrName>
                                          <p:attrName>ppt_y</p:attrName>
                                        </p:attrNameLst>
                                      </p:cBhvr>
                                      <p:rCtr x="0" y="1759"/>
                                    </p:animMotion>
                                  </p:childTnLst>
                                </p:cTn>
                              </p:par>
                              <p:par>
                                <p:cTn id="81" presetID="10" presetClass="entr" presetSubtype="0" fill="hold" nodeType="withEffect">
                                  <p:stCondLst>
                                    <p:cond delay="0"/>
                                  </p:stCondLst>
                                  <p:childTnLst>
                                    <p:set>
                                      <p:cBhvr>
                                        <p:cTn id="82" dur="1" fill="hold">
                                          <p:stCondLst>
                                            <p:cond delay="0"/>
                                          </p:stCondLst>
                                        </p:cTn>
                                        <p:tgtEl>
                                          <p:spTgt spid="90"/>
                                        </p:tgtEl>
                                        <p:attrNameLst>
                                          <p:attrName>style.visibility</p:attrName>
                                        </p:attrNameLst>
                                      </p:cBhvr>
                                      <p:to>
                                        <p:strVal val="visible"/>
                                      </p:to>
                                    </p:set>
                                    <p:animEffect transition="in" filter="fade">
                                      <p:cBhvr>
                                        <p:cTn id="83" dur="500"/>
                                        <p:tgtEl>
                                          <p:spTgt spid="90"/>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90"/>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8"/>
                                        </p:tgtEl>
                                        <p:attrNameLst>
                                          <p:attrName>style.visibility</p:attrName>
                                        </p:attrNameLst>
                                      </p:cBhvr>
                                      <p:to>
                                        <p:strVal val="visible"/>
                                      </p:to>
                                    </p:set>
                                    <p:animEffect transition="in" filter="fade">
                                      <p:cBhvr>
                                        <p:cTn id="88" dur="500"/>
                                        <p:tgtEl>
                                          <p:spTgt spid="8"/>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8"/>
                                        </p:tgtEl>
                                        <p:attrNameLst>
                                          <p:attrName>ppt_x</p:attrName>
                                          <p:attrName>ppt_y</p:attrName>
                                        </p:attrNameLst>
                                      </p:cBhvr>
                                      <p:rCtr x="0" y="1759"/>
                                    </p:animMotion>
                                  </p:childTnLst>
                                </p:cTn>
                              </p:par>
                              <p:par>
                                <p:cTn id="91" presetID="10" presetClass="entr" presetSubtype="0" fill="hold" grpId="0" nodeType="withEffect">
                                  <p:stCondLst>
                                    <p:cond delay="0"/>
                                  </p:stCondLst>
                                  <p:childTnLst>
                                    <p:set>
                                      <p:cBhvr>
                                        <p:cTn id="92" dur="1" fill="hold">
                                          <p:stCondLst>
                                            <p:cond delay="0"/>
                                          </p:stCondLst>
                                        </p:cTn>
                                        <p:tgtEl>
                                          <p:spTgt spid="24"/>
                                        </p:tgtEl>
                                        <p:attrNameLst>
                                          <p:attrName>style.visibility</p:attrName>
                                        </p:attrNameLst>
                                      </p:cBhvr>
                                      <p:to>
                                        <p:strVal val="visible"/>
                                      </p:to>
                                    </p:set>
                                    <p:animEffect transition="in" filter="fade">
                                      <p:cBhvr>
                                        <p:cTn id="93" dur="500"/>
                                        <p:tgtEl>
                                          <p:spTgt spid="24"/>
                                        </p:tgtEl>
                                      </p:cBhvr>
                                    </p:animEffect>
                                  </p:childTnLst>
                                </p:cTn>
                              </p:par>
                              <p:par>
                                <p:cTn id="94" presetID="42" presetClass="path" presetSubtype="0" decel="100000" fill="hold" grpId="1" nodeType="withEffect">
                                  <p:stCondLst>
                                    <p:cond delay="0"/>
                                  </p:stCondLst>
                                  <p:childTnLst>
                                    <p:animMotion origin="layout" path="M 0 -2.59259E-6 L 0 0.03542 " pathEditMode="relative" rAng="0" ptsTypes="AA">
                                      <p:cBhvr>
                                        <p:cTn id="95" dur="700" spd="-100000" fill="hold"/>
                                        <p:tgtEl>
                                          <p:spTgt spid="24"/>
                                        </p:tgtEl>
                                        <p:attrNameLst>
                                          <p:attrName>ppt_x</p:attrName>
                                          <p:attrName>ppt_y</p:attrName>
                                        </p:attrNameLst>
                                      </p:cBhvr>
                                      <p:rCtr x="0" y="1759"/>
                                    </p:animMotion>
                                  </p:childTnLst>
                                </p:cTn>
                              </p:par>
                              <p:par>
                                <p:cTn id="96" presetID="10" presetClass="entr" presetSubtype="0" fill="hold" grpId="0" nodeType="withEffect">
                                  <p:stCondLst>
                                    <p:cond delay="0"/>
                                  </p:stCondLst>
                                  <p:childTnLst>
                                    <p:set>
                                      <p:cBhvr>
                                        <p:cTn id="97" dur="1" fill="hold">
                                          <p:stCondLst>
                                            <p:cond delay="0"/>
                                          </p:stCondLst>
                                        </p:cTn>
                                        <p:tgtEl>
                                          <p:spTgt spid="6"/>
                                        </p:tgtEl>
                                        <p:attrNameLst>
                                          <p:attrName>style.visibility</p:attrName>
                                        </p:attrNameLst>
                                      </p:cBhvr>
                                      <p:to>
                                        <p:strVal val="visible"/>
                                      </p:to>
                                    </p:set>
                                    <p:animEffect transition="in" filter="fade">
                                      <p:cBhvr>
                                        <p:cTn id="98" dur="500"/>
                                        <p:tgtEl>
                                          <p:spTgt spid="6"/>
                                        </p:tgtEl>
                                      </p:cBhvr>
                                    </p:animEffect>
                                  </p:childTnLst>
                                </p:cTn>
                              </p:par>
                              <p:par>
                                <p:cTn id="99" presetID="42" presetClass="path" presetSubtype="0" decel="100000" fill="hold" grpId="1" nodeType="withEffect">
                                  <p:stCondLst>
                                    <p:cond delay="0"/>
                                  </p:stCondLst>
                                  <p:childTnLst>
                                    <p:animMotion origin="layout" path="M 0 -2.59259E-6 L 0 0.03542 " pathEditMode="relative" rAng="0" ptsTypes="AA">
                                      <p:cBhvr>
                                        <p:cTn id="100" dur="700" spd="-100000" fill="hold"/>
                                        <p:tgtEl>
                                          <p:spTgt spid="6"/>
                                        </p:tgtEl>
                                        <p:attrNameLst>
                                          <p:attrName>ppt_x</p:attrName>
                                          <p:attrName>ppt_y</p:attrName>
                                        </p:attrNameLst>
                                      </p:cBhvr>
                                      <p:rCtr x="0" y="1759"/>
                                    </p:animMotion>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91"/>
                                        </p:tgtEl>
                                        <p:attrNameLst>
                                          <p:attrName>style.visibility</p:attrName>
                                        </p:attrNameLst>
                                      </p:cBhvr>
                                      <p:to>
                                        <p:strVal val="visible"/>
                                      </p:to>
                                    </p:set>
                                    <p:animEffect transition="in" filter="fade">
                                      <p:cBhvr>
                                        <p:cTn id="105" dur="500"/>
                                        <p:tgtEl>
                                          <p:spTgt spid="91"/>
                                        </p:tgtEl>
                                      </p:cBhvr>
                                    </p:animEffect>
                                  </p:childTnLst>
                                </p:cTn>
                              </p:par>
                              <p:par>
                                <p:cTn id="106" presetID="42" presetClass="path" presetSubtype="0" decel="100000" fill="hold" nodeType="withEffect">
                                  <p:stCondLst>
                                    <p:cond delay="0"/>
                                  </p:stCondLst>
                                  <p:childTnLst>
                                    <p:animMotion origin="layout" path="M 0 -2.59259E-6 L 0 0.03542 " pathEditMode="relative" rAng="0" ptsTypes="AA">
                                      <p:cBhvr>
                                        <p:cTn id="107" dur="700" spd="-100000" fill="hold"/>
                                        <p:tgtEl>
                                          <p:spTgt spid="91"/>
                                        </p:tgtEl>
                                        <p:attrNameLst>
                                          <p:attrName>ppt_x</p:attrName>
                                          <p:attrName>ppt_y</p:attrName>
                                        </p:attrNameLst>
                                      </p:cBhvr>
                                      <p:rCtr x="0" y="1759"/>
                                    </p:animMotion>
                                  </p:childTnLst>
                                </p:cTn>
                              </p:par>
                              <p:par>
                                <p:cTn id="108" presetID="10" presetClass="entr" presetSubtype="0" fill="hold" grpId="0" nodeType="withEffect">
                                  <p:stCondLst>
                                    <p:cond delay="0"/>
                                  </p:stCondLst>
                                  <p:childTnLst>
                                    <p:set>
                                      <p:cBhvr>
                                        <p:cTn id="109" dur="1" fill="hold">
                                          <p:stCondLst>
                                            <p:cond delay="0"/>
                                          </p:stCondLst>
                                        </p:cTn>
                                        <p:tgtEl>
                                          <p:spTgt spid="9"/>
                                        </p:tgtEl>
                                        <p:attrNameLst>
                                          <p:attrName>style.visibility</p:attrName>
                                        </p:attrNameLst>
                                      </p:cBhvr>
                                      <p:to>
                                        <p:strVal val="visible"/>
                                      </p:to>
                                    </p:set>
                                    <p:animEffect transition="in" filter="fade">
                                      <p:cBhvr>
                                        <p:cTn id="110" dur="500"/>
                                        <p:tgtEl>
                                          <p:spTgt spid="9"/>
                                        </p:tgtEl>
                                      </p:cBhvr>
                                    </p:animEffect>
                                  </p:childTnLst>
                                </p:cTn>
                              </p:par>
                              <p:par>
                                <p:cTn id="111" presetID="42" presetClass="path" presetSubtype="0" decel="100000" fill="hold" grpId="1" nodeType="withEffect">
                                  <p:stCondLst>
                                    <p:cond delay="0"/>
                                  </p:stCondLst>
                                  <p:childTnLst>
                                    <p:animMotion origin="layout" path="M 0 -2.59259E-6 L 0 0.03542 " pathEditMode="relative" rAng="0" ptsTypes="AA">
                                      <p:cBhvr>
                                        <p:cTn id="112" dur="700" spd="-100000" fill="hold"/>
                                        <p:tgtEl>
                                          <p:spTgt spid="9"/>
                                        </p:tgtEl>
                                        <p:attrNameLst>
                                          <p:attrName>ppt_x</p:attrName>
                                          <p:attrName>ppt_y</p:attrName>
                                        </p:attrNameLst>
                                      </p:cBhvr>
                                      <p:rCtr x="0" y="1759"/>
                                    </p:animMotion>
                                  </p:childTnLst>
                                </p:cTn>
                              </p:par>
                              <p:par>
                                <p:cTn id="113" presetID="10" presetClass="entr" presetSubtype="0" fill="hold" nodeType="withEffect">
                                  <p:stCondLst>
                                    <p:cond delay="0"/>
                                  </p:stCondLst>
                                  <p:childTnLst>
                                    <p:set>
                                      <p:cBhvr>
                                        <p:cTn id="114" dur="1" fill="hold">
                                          <p:stCondLst>
                                            <p:cond delay="0"/>
                                          </p:stCondLst>
                                        </p:cTn>
                                        <p:tgtEl>
                                          <p:spTgt spid="35"/>
                                        </p:tgtEl>
                                        <p:attrNameLst>
                                          <p:attrName>style.visibility</p:attrName>
                                        </p:attrNameLst>
                                      </p:cBhvr>
                                      <p:to>
                                        <p:strVal val="visible"/>
                                      </p:to>
                                    </p:set>
                                    <p:animEffect transition="in" filter="fade">
                                      <p:cBhvr>
                                        <p:cTn id="115" dur="500"/>
                                        <p:tgtEl>
                                          <p:spTgt spid="35"/>
                                        </p:tgtEl>
                                      </p:cBhvr>
                                    </p:animEffect>
                                  </p:childTnLst>
                                </p:cTn>
                              </p:par>
                              <p:par>
                                <p:cTn id="116" presetID="42" presetClass="path" presetSubtype="0" decel="100000" fill="hold" nodeType="withEffect">
                                  <p:stCondLst>
                                    <p:cond delay="0"/>
                                  </p:stCondLst>
                                  <p:childTnLst>
                                    <p:animMotion origin="layout" path="M 3.125E-6 -3.7037E-6 L 3.125E-6 0.03542 " pathEditMode="relative" rAng="0" ptsTypes="AA">
                                      <p:cBhvr>
                                        <p:cTn id="117" dur="700" spd="-100000" fill="hold"/>
                                        <p:tgtEl>
                                          <p:spTgt spid="3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7" grpId="0" animBg="1"/>
      <p:bldP spid="7" grpId="1" animBg="1"/>
      <p:bldP spid="10" grpId="0" animBg="1"/>
      <p:bldP spid="10" grpId="1" animBg="1"/>
      <p:bldP spid="17" grpId="0"/>
      <p:bldP spid="17" grpId="1"/>
      <p:bldP spid="11" grpId="0" animBg="1"/>
      <p:bldP spid="11" grpId="1" animBg="1"/>
      <p:bldP spid="68" grpId="0" animBg="1"/>
      <p:bldP spid="68" grpId="1" animBg="1"/>
      <p:bldP spid="69" grpId="0"/>
      <p:bldP spid="69" grpId="1"/>
      <p:bldP spid="12" grpId="0" animBg="1"/>
      <p:bldP spid="12" grpId="1" animBg="1"/>
      <p:bldP spid="18" grpId="0"/>
      <p:bldP spid="18" grpId="1"/>
      <p:bldP spid="70" grpId="0"/>
      <p:bldP spid="70" grpId="1"/>
      <p:bldP spid="6" grpId="0" animBg="1"/>
      <p:bldP spid="6" grpId="1" animBg="1"/>
      <p:bldP spid="8" grpId="0" animBg="1"/>
      <p:bldP spid="8" grpId="1" animBg="1"/>
      <p:bldP spid="24" grpId="0"/>
      <p:bldP spid="24" grpId="1"/>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A46C94AC-BD80-6AA5-545C-28F0DA71E788}"/>
              </a:ext>
              <a:ext uri="{C183D7F6-B498-43B3-948B-1728B52AA6E4}">
                <adec:decorative xmlns:adec="http://schemas.microsoft.com/office/drawing/2017/decorative" val="1"/>
              </a:ext>
            </a:extLst>
          </p:cNvPr>
          <p:cNvSpPr/>
          <p:nvPr/>
        </p:nvSpPr>
        <p:spPr bwMode="auto">
          <a:xfrm>
            <a:off x="6432312" y="4192348"/>
            <a:ext cx="5171424" cy="22084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 name="Title 3">
            <a:extLst>
              <a:ext uri="{FF2B5EF4-FFF2-40B4-BE49-F238E27FC236}">
                <a16:creationId xmlns:a16="http://schemas.microsoft.com/office/drawing/2014/main" id="{383D1D9D-C909-9A91-BADA-BFE95604E322}"/>
              </a:ext>
            </a:extLst>
          </p:cNvPr>
          <p:cNvSpPr>
            <a:spLocks noGrp="1"/>
          </p:cNvSpPr>
          <p:nvPr>
            <p:ph type="title"/>
          </p:nvPr>
        </p:nvSpPr>
        <p:spPr/>
        <p:txBody>
          <a:bodyPr/>
          <a:lstStyle/>
          <a:p>
            <a:r>
              <a:rPr lang="en-US"/>
              <a:t>RAG on Documents </a:t>
            </a:r>
          </a:p>
        </p:txBody>
      </p:sp>
      <p:sp>
        <p:nvSpPr>
          <p:cNvPr id="5" name="TextBox 4">
            <a:extLst>
              <a:ext uri="{FF2B5EF4-FFF2-40B4-BE49-F238E27FC236}">
                <a16:creationId xmlns:a16="http://schemas.microsoft.com/office/drawing/2014/main" id="{C11754F1-27B5-2967-F5E0-E38C3F0BC8B1}"/>
              </a:ext>
            </a:extLst>
          </p:cNvPr>
          <p:cNvSpPr txBox="1"/>
          <p:nvPr/>
        </p:nvSpPr>
        <p:spPr>
          <a:xfrm>
            <a:off x="4820863" y="505619"/>
            <a:ext cx="1111695" cy="457200"/>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DEMO</a:t>
            </a:r>
          </a:p>
        </p:txBody>
      </p:sp>
      <p:pic>
        <p:nvPicPr>
          <p:cNvPr id="2" name="Picture 1" descr="A screenshot of a chat">
            <a:extLst>
              <a:ext uri="{FF2B5EF4-FFF2-40B4-BE49-F238E27FC236}">
                <a16:creationId xmlns:a16="http://schemas.microsoft.com/office/drawing/2014/main" id="{F0FA4DFF-3570-719F-CF5F-1CE723E821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9" b="25382"/>
          <a:stretch/>
        </p:blipFill>
        <p:spPr bwMode="auto">
          <a:xfrm>
            <a:off x="588264" y="1344051"/>
            <a:ext cx="6092180" cy="4883813"/>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6" name="TextBox 5">
            <a:extLst>
              <a:ext uri="{FF2B5EF4-FFF2-40B4-BE49-F238E27FC236}">
                <a16:creationId xmlns:a16="http://schemas.microsoft.com/office/drawing/2014/main" id="{458A251A-34F7-9E0F-9CE1-2E2CF4520D4A}"/>
              </a:ext>
            </a:extLst>
          </p:cNvPr>
          <p:cNvSpPr txBox="1"/>
          <p:nvPr/>
        </p:nvSpPr>
        <p:spPr>
          <a:xfrm>
            <a:off x="6960564" y="2813447"/>
            <a:ext cx="4220420" cy="1231106"/>
          </a:xfrm>
          <a:prstGeom prst="rect">
            <a:avLst/>
          </a:prstGeom>
          <a:noFill/>
        </p:spPr>
        <p:txBody>
          <a:bodyPr wrap="square" lIns="90000" tIns="0" rIns="90000" bIns="0" rtlCol="0">
            <a:spAutoFit/>
          </a:bodyPr>
          <a:lstStyle/>
          <a:p>
            <a:pPr algn="l"/>
            <a:endParaRPr lang="en-US" sz="1600"/>
          </a:p>
          <a:p>
            <a:pPr algn="l"/>
            <a:r>
              <a:rPr lang="en-US" sz="1600"/>
              <a:t>Azure OpenAI +</a:t>
            </a:r>
          </a:p>
          <a:p>
            <a:pPr algn="l"/>
            <a:r>
              <a:rPr lang="en-US" sz="1600"/>
              <a:t>Azure AI Search +</a:t>
            </a:r>
          </a:p>
          <a:p>
            <a:pPr algn="l"/>
            <a:r>
              <a:rPr lang="en-US" sz="1600"/>
              <a:t>Azure App Service</a:t>
            </a:r>
          </a:p>
          <a:p>
            <a:pPr algn="l"/>
            <a:endParaRPr lang="en-US" sz="1600"/>
          </a:p>
        </p:txBody>
      </p:sp>
      <p:sp>
        <p:nvSpPr>
          <p:cNvPr id="8" name="TextBox 7">
            <a:extLst>
              <a:ext uri="{FF2B5EF4-FFF2-40B4-BE49-F238E27FC236}">
                <a16:creationId xmlns:a16="http://schemas.microsoft.com/office/drawing/2014/main" id="{58F94C4D-7675-657F-6C59-E164429F7ABB}"/>
              </a:ext>
            </a:extLst>
          </p:cNvPr>
          <p:cNvSpPr txBox="1"/>
          <p:nvPr/>
        </p:nvSpPr>
        <p:spPr>
          <a:xfrm>
            <a:off x="6960564" y="4427688"/>
            <a:ext cx="4134678" cy="1723549"/>
          </a:xfrm>
          <a:prstGeom prst="rect">
            <a:avLst/>
          </a:prstGeom>
          <a:noFill/>
        </p:spPr>
        <p:txBody>
          <a:bodyPr wrap="square">
            <a:spAutoFit/>
          </a:bodyPr>
          <a:lstStyle/>
          <a:p>
            <a:pPr algn="l"/>
            <a:r>
              <a:rPr lang="en-US" sz="2400">
                <a:latin typeface="+mj-lt"/>
              </a:rPr>
              <a:t>Code:</a:t>
            </a:r>
          </a:p>
          <a:p>
            <a:pPr algn="l"/>
            <a:r>
              <a:rPr lang="en-US" sz="2400" err="1">
                <a:solidFill>
                  <a:schemeClr val="accent2"/>
                </a:solidFill>
                <a:hlinkClick r:id="rId4">
                  <a:extLst>
                    <a:ext uri="{A12FA001-AC4F-418D-AE19-62706E023703}">
                      <ahyp:hlinkClr xmlns:ahyp="http://schemas.microsoft.com/office/drawing/2018/hyperlinkcolor" val="tx"/>
                    </a:ext>
                  </a:extLst>
                </a:hlinkClick>
              </a:rPr>
              <a:t>aka.ms</a:t>
            </a:r>
            <a:r>
              <a:rPr lang="en-US" sz="2400">
                <a:solidFill>
                  <a:schemeClr val="accent2"/>
                </a:solidFill>
                <a:hlinkClick r:id="rId4">
                  <a:extLst>
                    <a:ext uri="{A12FA001-AC4F-418D-AE19-62706E023703}">
                      <ahyp:hlinkClr xmlns:ahyp="http://schemas.microsoft.com/office/drawing/2018/hyperlinkcolor" val="tx"/>
                    </a:ext>
                  </a:extLst>
                </a:hlinkClick>
              </a:rPr>
              <a:t>/</a:t>
            </a:r>
            <a:r>
              <a:rPr lang="en-US" sz="2400" err="1">
                <a:solidFill>
                  <a:schemeClr val="accent2"/>
                </a:solidFill>
                <a:hlinkClick r:id="rId4">
                  <a:extLst>
                    <a:ext uri="{A12FA001-AC4F-418D-AE19-62706E023703}">
                      <ahyp:hlinkClr xmlns:ahyp="http://schemas.microsoft.com/office/drawing/2018/hyperlinkcolor" val="tx"/>
                    </a:ext>
                  </a:extLst>
                </a:hlinkClick>
              </a:rPr>
              <a:t>ragchat</a:t>
            </a:r>
            <a:endParaRPr lang="en-US" sz="2400">
              <a:solidFill>
                <a:schemeClr val="accent2"/>
              </a:solidFill>
            </a:endParaRPr>
          </a:p>
          <a:p>
            <a:pPr algn="l">
              <a:spcBef>
                <a:spcPts val="1200"/>
              </a:spcBef>
            </a:pPr>
            <a:r>
              <a:rPr lang="en-US" sz="2400">
                <a:latin typeface="+mj-lt"/>
              </a:rPr>
              <a:t>Demo:</a:t>
            </a:r>
          </a:p>
          <a:p>
            <a:pPr algn="l"/>
            <a:r>
              <a:rPr lang="en-US" sz="2400" err="1">
                <a:solidFill>
                  <a:schemeClr val="accent2"/>
                </a:solidFill>
                <a:hlinkClick r:id="rId5">
                  <a:extLst>
                    <a:ext uri="{A12FA001-AC4F-418D-AE19-62706E023703}">
                      <ahyp:hlinkClr xmlns:ahyp="http://schemas.microsoft.com/office/drawing/2018/hyperlinkcolor" val="tx"/>
                    </a:ext>
                  </a:extLst>
                </a:hlinkClick>
              </a:rPr>
              <a:t>aka.ms</a:t>
            </a:r>
            <a:r>
              <a:rPr lang="en-US" sz="2400">
                <a:solidFill>
                  <a:schemeClr val="accent2"/>
                </a:solidFill>
                <a:hlinkClick r:id="rId5">
                  <a:extLst>
                    <a:ext uri="{A12FA001-AC4F-418D-AE19-62706E023703}">
                      <ahyp:hlinkClr xmlns:ahyp="http://schemas.microsoft.com/office/drawing/2018/hyperlinkcolor" val="tx"/>
                    </a:ext>
                  </a:extLst>
                </a:hlinkClick>
              </a:rPr>
              <a:t>/</a:t>
            </a:r>
            <a:r>
              <a:rPr lang="en-US" sz="2400" err="1">
                <a:solidFill>
                  <a:schemeClr val="accent2"/>
                </a:solidFill>
                <a:hlinkClick r:id="rId5">
                  <a:extLst>
                    <a:ext uri="{A12FA001-AC4F-418D-AE19-62706E023703}">
                      <ahyp:hlinkClr xmlns:ahyp="http://schemas.microsoft.com/office/drawing/2018/hyperlinkcolor" val="tx"/>
                    </a:ext>
                  </a:extLst>
                </a:hlinkClick>
              </a:rPr>
              <a:t>ragchat</a:t>
            </a:r>
            <a:r>
              <a:rPr lang="en-US" sz="2400">
                <a:solidFill>
                  <a:schemeClr val="accent2"/>
                </a:solidFill>
                <a:hlinkClick r:id="rId5">
                  <a:extLst>
                    <a:ext uri="{A12FA001-AC4F-418D-AE19-62706E023703}">
                      <ahyp:hlinkClr xmlns:ahyp="http://schemas.microsoft.com/office/drawing/2018/hyperlinkcolor" val="tx"/>
                    </a:ext>
                  </a:extLst>
                </a:hlinkClick>
              </a:rPr>
              <a:t>/demo</a:t>
            </a:r>
            <a:endParaRPr lang="en-US" sz="2400">
              <a:solidFill>
                <a:schemeClr val="accent2"/>
              </a:solidFill>
            </a:endParaRPr>
          </a:p>
        </p:txBody>
      </p:sp>
    </p:spTree>
    <p:extLst>
      <p:ext uri="{BB962C8B-B14F-4D97-AF65-F5344CB8AC3E}">
        <p14:creationId xmlns:p14="http://schemas.microsoft.com/office/powerpoint/2010/main" val="267513321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0922-A432-2F3E-F3FB-FBAC65C3FA39}"/>
              </a:ext>
            </a:extLst>
          </p:cNvPr>
          <p:cNvSpPr>
            <a:spLocks noGrp="1"/>
          </p:cNvSpPr>
          <p:nvPr>
            <p:ph type="title"/>
          </p:nvPr>
        </p:nvSpPr>
        <p:spPr>
          <a:xfrm>
            <a:off x="588963" y="457200"/>
            <a:ext cx="11017250" cy="553998"/>
          </a:xfrm>
        </p:spPr>
        <p:txBody>
          <a:bodyPr/>
          <a:lstStyle/>
          <a:p>
            <a:r>
              <a:rPr lang="en-US">
                <a:cs typeface="Segoe UI"/>
              </a:rPr>
              <a:t>Components of a high-quality RAG</a:t>
            </a:r>
          </a:p>
        </p:txBody>
      </p:sp>
      <p:cxnSp>
        <p:nvCxnSpPr>
          <p:cNvPr id="97" name="Straight Connector 96">
            <a:extLst>
              <a:ext uri="{FF2B5EF4-FFF2-40B4-BE49-F238E27FC236}">
                <a16:creationId xmlns:a16="http://schemas.microsoft.com/office/drawing/2014/main" id="{B11B9DB2-CB31-5B82-6AE3-A3E0217361DB}"/>
              </a:ext>
              <a:ext uri="{C183D7F6-B498-43B3-948B-1728B52AA6E4}">
                <adec:decorative xmlns:adec="http://schemas.microsoft.com/office/drawing/2017/decorative" val="1"/>
              </a:ext>
            </a:extLst>
          </p:cNvPr>
          <p:cNvCxnSpPr>
            <a:cxnSpLocks/>
          </p:cNvCxnSpPr>
          <p:nvPr/>
        </p:nvCxnSpPr>
        <p:spPr>
          <a:xfrm>
            <a:off x="8494001" y="-1171921"/>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D23016-D571-5746-0669-0AC10EFC4E36}"/>
              </a:ext>
              <a:ext uri="{C183D7F6-B498-43B3-948B-1728B52AA6E4}">
                <adec:decorative xmlns:adec="http://schemas.microsoft.com/office/drawing/2017/decorative" val="1"/>
              </a:ext>
            </a:extLst>
          </p:cNvPr>
          <p:cNvCxnSpPr>
            <a:cxnSpLocks/>
          </p:cNvCxnSpPr>
          <p:nvPr/>
        </p:nvCxnSpPr>
        <p:spPr>
          <a:xfrm>
            <a:off x="8494001" y="184016"/>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2" name="TextBox 71">
            <a:extLst>
              <a:ext uri="{FF2B5EF4-FFF2-40B4-BE49-F238E27FC236}">
                <a16:creationId xmlns:a16="http://schemas.microsoft.com/office/drawing/2014/main" id="{509C2340-57AE-EC92-46CF-BB37B6CF6805}"/>
              </a:ext>
            </a:extLst>
          </p:cNvPr>
          <p:cNvSpPr txBox="1"/>
          <p:nvPr/>
        </p:nvSpPr>
        <p:spPr>
          <a:xfrm>
            <a:off x="578666" y="11963683"/>
            <a:ext cx="6342624" cy="4678204"/>
          </a:xfrm>
          <a:prstGeom prst="rect">
            <a:avLst/>
          </a:prstGeom>
          <a:noFill/>
        </p:spPr>
        <p:txBody>
          <a:bodyPr wrap="square" lIns="0" tIns="0" rIns="0" bIns="0" rtlCol="0">
            <a:spAutoFit/>
          </a:bodyPr>
          <a:lstStyle/>
          <a:p>
            <a:pPr algn="l"/>
            <a:r>
              <a:rPr lang="en-US" sz="2400">
                <a:latin typeface="+mj-lt"/>
              </a:rPr>
              <a:t>Powerful search functionality</a:t>
            </a:r>
          </a:p>
          <a:p>
            <a:pPr marL="182563" lvl="1" indent="-169863">
              <a:buFont typeface="Arial" panose="020B0604020202020204" pitchFamily="34" charset="0"/>
              <a:buChar char="•"/>
            </a:pPr>
            <a:r>
              <a:rPr lang="en-US" sz="2000"/>
              <a:t>Vector search</a:t>
            </a:r>
          </a:p>
          <a:p>
            <a:pPr marL="182563" lvl="1" indent="-169863">
              <a:buFont typeface="Arial" panose="020B0604020202020204" pitchFamily="34" charset="0"/>
              <a:buChar char="•"/>
            </a:pPr>
            <a:r>
              <a:rPr lang="en-US" sz="2000"/>
              <a:t>Hybrid search</a:t>
            </a:r>
          </a:p>
          <a:p>
            <a:pPr marL="182563" lvl="1" indent="-169863">
              <a:buFont typeface="Arial" panose="020B0604020202020204" pitchFamily="34" charset="0"/>
              <a:buChar char="•"/>
            </a:pPr>
            <a:r>
              <a:rPr lang="en-US" sz="2000"/>
              <a:t>Semantic re-ranking</a:t>
            </a:r>
          </a:p>
          <a:p>
            <a:pPr marL="182563" lvl="1" indent="-169863">
              <a:buFont typeface="Arial" panose="020B0604020202020204" pitchFamily="34" charset="0"/>
              <a:buChar char="•"/>
            </a:pPr>
            <a:r>
              <a:rPr lang="en-US" sz="2000"/>
              <a:t>Filtering</a:t>
            </a:r>
          </a:p>
          <a:p>
            <a:pPr algn="l"/>
            <a:r>
              <a:rPr lang="en-US" sz="2400">
                <a:latin typeface="+mj-lt"/>
              </a:rPr>
              <a:t>Well prepared data</a:t>
            </a:r>
          </a:p>
          <a:p>
            <a:pPr marL="182563" lvl="1" indent="-169863">
              <a:buFont typeface="Arial" panose="020B0604020202020204" pitchFamily="34" charset="0"/>
              <a:buChar char="•"/>
            </a:pPr>
            <a:r>
              <a:rPr lang="en-US" sz="2000"/>
              <a:t>Reasonably sized text</a:t>
            </a:r>
          </a:p>
          <a:p>
            <a:pPr marL="182563" lvl="1" indent="-169863">
              <a:buFont typeface="Arial" panose="020B0604020202020204" pitchFamily="34" charset="0"/>
              <a:buChar char="•"/>
            </a:pPr>
            <a:r>
              <a:rPr lang="en-US" sz="2000"/>
              <a:t>Meaningful vectors</a:t>
            </a:r>
          </a:p>
          <a:p>
            <a:r>
              <a:rPr lang="en-US" sz="2400">
                <a:latin typeface="+mj-lt"/>
              </a:rPr>
              <a:t>Sophisticated LLM</a:t>
            </a:r>
          </a:p>
          <a:p>
            <a:pPr marL="182563" lvl="1" indent="-169863">
              <a:buFont typeface="Arial" panose="020B0604020202020204" pitchFamily="34" charset="0"/>
              <a:buChar char="•"/>
            </a:pPr>
            <a:r>
              <a:rPr lang="en-US" sz="2000"/>
              <a:t>Adheres to instructions</a:t>
            </a:r>
          </a:p>
          <a:p>
            <a:pPr marL="182563" lvl="1" indent="-169863">
              <a:buFont typeface="Arial" panose="020B0604020202020204" pitchFamily="34" charset="0"/>
              <a:buChar char="•"/>
            </a:pPr>
            <a:r>
              <a:rPr lang="en-US" sz="2000"/>
              <a:t>Supports function calling</a:t>
            </a:r>
          </a:p>
          <a:p>
            <a:pPr marL="914383" lvl="1" indent="-457200">
              <a:buFont typeface="Arial" panose="020B0604020202020204" pitchFamily="34" charset="0"/>
              <a:buChar char="•"/>
            </a:pPr>
            <a:endParaRPr lang="en-US" sz="2400"/>
          </a:p>
          <a:p>
            <a:pPr marL="914383" lvl="1" indent="-457200">
              <a:buFont typeface="Arial" panose="020B0604020202020204" pitchFamily="34" charset="0"/>
              <a:buChar char="•"/>
            </a:pPr>
            <a:endParaRPr lang="en-US" sz="2400"/>
          </a:p>
          <a:p>
            <a:pPr algn="l"/>
            <a:endParaRPr lang="en-US" sz="2400"/>
          </a:p>
        </p:txBody>
      </p:sp>
      <p:sp>
        <p:nvSpPr>
          <p:cNvPr id="67" name="Rounded Rectangle 5">
            <a:extLst>
              <a:ext uri="{FF2B5EF4-FFF2-40B4-BE49-F238E27FC236}">
                <a16:creationId xmlns:a16="http://schemas.microsoft.com/office/drawing/2014/main" id="{4659B58D-F39E-9952-2E97-30C43F34655F}"/>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78" name="Oval 77">
            <a:extLst>
              <a:ext uri="{FF2B5EF4-FFF2-40B4-BE49-F238E27FC236}">
                <a16:creationId xmlns:a16="http://schemas.microsoft.com/office/drawing/2014/main" id="{56083674-B225-E0D8-046B-788ADF101751}"/>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84" name="Rounded Rectangle 5">
            <a:extLst>
              <a:ext uri="{FF2B5EF4-FFF2-40B4-BE49-F238E27FC236}">
                <a16:creationId xmlns:a16="http://schemas.microsoft.com/office/drawing/2014/main" id="{EAB2A8CE-638C-7B72-2E06-666A3F8A4631}"/>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6" name="Oval 85">
            <a:extLst>
              <a:ext uri="{FF2B5EF4-FFF2-40B4-BE49-F238E27FC236}">
                <a16:creationId xmlns:a16="http://schemas.microsoft.com/office/drawing/2014/main" id="{7FA4F040-B675-C3A3-18D9-8A8DCB179670}"/>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88" name="Rounded Rectangle 5">
            <a:extLst>
              <a:ext uri="{FF2B5EF4-FFF2-40B4-BE49-F238E27FC236}">
                <a16:creationId xmlns:a16="http://schemas.microsoft.com/office/drawing/2014/main" id="{C6B086E6-D9E9-05A3-BC81-0F5424795B6B}"/>
              </a:ext>
              <a:ext uri="{C183D7F6-B498-43B3-948B-1728B52AA6E4}">
                <adec:decorative xmlns:adec="http://schemas.microsoft.com/office/drawing/2017/decorative" val="1"/>
              </a:ext>
            </a:extLst>
          </p:cNvPr>
          <p:cNvSpPr/>
          <p:nvPr/>
        </p:nvSpPr>
        <p:spPr bwMode="auto">
          <a:xfrm>
            <a:off x="8097446" y="2039889"/>
            <a:ext cx="3676465"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0" name="Oval 89">
            <a:extLst>
              <a:ext uri="{FF2B5EF4-FFF2-40B4-BE49-F238E27FC236}">
                <a16:creationId xmlns:a16="http://schemas.microsoft.com/office/drawing/2014/main" id="{52F633C4-CC97-9304-A963-260B77D0DB4B}"/>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71" name="TextBox 70">
            <a:extLst>
              <a:ext uri="{FF2B5EF4-FFF2-40B4-BE49-F238E27FC236}">
                <a16:creationId xmlns:a16="http://schemas.microsoft.com/office/drawing/2014/main" id="{3E64BE9B-2D30-CD2B-977A-FAE7C4273D39}"/>
              </a:ext>
            </a:extLst>
          </p:cNvPr>
          <p:cNvSpPr txBox="1"/>
          <p:nvPr/>
        </p:nvSpPr>
        <p:spPr>
          <a:xfrm>
            <a:off x="1227343" y="3273487"/>
            <a:ext cx="6342624"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Sophisticated LLM</a:t>
            </a:r>
          </a:p>
          <a:p>
            <a:pPr marL="182563" lvl="1" indent="-169863">
              <a:buFont typeface="Arial" panose="020B0604020202020204" pitchFamily="34" charset="0"/>
              <a:buChar char="•"/>
            </a:pPr>
            <a:r>
              <a:rPr lang="en-US" sz="1800"/>
              <a:t>Adheres to instructions</a:t>
            </a:r>
          </a:p>
          <a:p>
            <a:pPr marL="182563" lvl="1" indent="-169863">
              <a:buFont typeface="Arial" panose="020B0604020202020204" pitchFamily="34" charset="0"/>
              <a:buChar char="•"/>
            </a:pPr>
            <a:r>
              <a:rPr lang="en-US" sz="1800"/>
              <a:t>Supports function calling</a:t>
            </a:r>
          </a:p>
        </p:txBody>
      </p:sp>
      <p:sp>
        <p:nvSpPr>
          <p:cNvPr id="73" name="TextBox 72">
            <a:extLst>
              <a:ext uri="{FF2B5EF4-FFF2-40B4-BE49-F238E27FC236}">
                <a16:creationId xmlns:a16="http://schemas.microsoft.com/office/drawing/2014/main" id="{3D557D36-027F-7D2B-B3E2-D28757416733}"/>
              </a:ext>
            </a:extLst>
          </p:cNvPr>
          <p:cNvSpPr txBox="1"/>
          <p:nvPr/>
        </p:nvSpPr>
        <p:spPr>
          <a:xfrm>
            <a:off x="4750309" y="3273487"/>
            <a:ext cx="2880480"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Well prepared data</a:t>
            </a:r>
          </a:p>
          <a:p>
            <a:pPr marL="182563" lvl="1" indent="-169863">
              <a:buFont typeface="Arial" panose="020B0604020202020204" pitchFamily="34" charset="0"/>
              <a:buChar char="•"/>
            </a:pPr>
            <a:r>
              <a:rPr lang="en-US" sz="1800"/>
              <a:t>Reasonably sized text</a:t>
            </a:r>
          </a:p>
          <a:p>
            <a:pPr marL="182563" lvl="1" indent="-169863">
              <a:buFont typeface="Arial" panose="020B0604020202020204" pitchFamily="34" charset="0"/>
              <a:buChar char="•"/>
            </a:pPr>
            <a:r>
              <a:rPr lang="en-US" sz="1800"/>
              <a:t>Meaningful vectors</a:t>
            </a:r>
          </a:p>
        </p:txBody>
      </p:sp>
      <p:sp>
        <p:nvSpPr>
          <p:cNvPr id="68" name="TextBox 67">
            <a:extLst>
              <a:ext uri="{FF2B5EF4-FFF2-40B4-BE49-F238E27FC236}">
                <a16:creationId xmlns:a16="http://schemas.microsoft.com/office/drawing/2014/main" id="{243D7BFA-3DB1-DDEF-6884-7803289A35BC}"/>
              </a:ext>
            </a:extLst>
          </p:cNvPr>
          <p:cNvSpPr txBox="1"/>
          <p:nvPr/>
        </p:nvSpPr>
        <p:spPr>
          <a:xfrm>
            <a:off x="8273274" y="3273487"/>
            <a:ext cx="6342624" cy="1415772"/>
          </a:xfrm>
          <a:prstGeom prst="rect">
            <a:avLst/>
          </a:prstGeom>
          <a:noFill/>
        </p:spPr>
        <p:txBody>
          <a:bodyPr wrap="square" lIns="0" tIns="0" rIns="0" bIns="0" rtlCol="0">
            <a:spAutoFit/>
          </a:bodyPr>
          <a:lstStyle/>
          <a:p>
            <a:pPr algn="l"/>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Powerful search functionality</a:t>
            </a:r>
          </a:p>
          <a:p>
            <a:pPr marL="182563" lvl="1" indent="-169863">
              <a:buFont typeface="Arial" panose="020B0604020202020204" pitchFamily="34" charset="0"/>
              <a:buChar char="•"/>
            </a:pPr>
            <a:r>
              <a:rPr lang="en-US" sz="1800"/>
              <a:t>Vector search</a:t>
            </a:r>
          </a:p>
          <a:p>
            <a:pPr marL="182563" lvl="1" indent="-169863">
              <a:buFont typeface="Arial" panose="020B0604020202020204" pitchFamily="34" charset="0"/>
              <a:buChar char="•"/>
            </a:pPr>
            <a:r>
              <a:rPr lang="en-US" sz="1800"/>
              <a:t>Hybrid search</a:t>
            </a:r>
          </a:p>
          <a:p>
            <a:pPr marL="182563" lvl="1" indent="-169863">
              <a:buFont typeface="Arial" panose="020B0604020202020204" pitchFamily="34" charset="0"/>
              <a:buChar char="•"/>
            </a:pPr>
            <a:r>
              <a:rPr lang="en-US" sz="1800"/>
              <a:t>Semantic re-ranking</a:t>
            </a:r>
          </a:p>
          <a:p>
            <a:pPr marL="182563" lvl="1" indent="-169863">
              <a:buFont typeface="Arial" panose="020B0604020202020204" pitchFamily="34" charset="0"/>
              <a:buChar char="•"/>
            </a:pPr>
            <a:r>
              <a:rPr lang="en-US" sz="1800"/>
              <a:t>Filtering</a:t>
            </a:r>
            <a:endParaRPr lang="en-US" sz="2000"/>
          </a:p>
        </p:txBody>
      </p:sp>
      <p:sp>
        <p:nvSpPr>
          <p:cNvPr id="4" name="TextBox 3">
            <a:extLst>
              <a:ext uri="{FF2B5EF4-FFF2-40B4-BE49-F238E27FC236}">
                <a16:creationId xmlns:a16="http://schemas.microsoft.com/office/drawing/2014/main" id="{0DE9E141-6BE7-C19C-A78A-4522BF7F8DFF}"/>
              </a:ext>
            </a:extLst>
          </p:cNvPr>
          <p:cNvSpPr txBox="1"/>
          <p:nvPr/>
        </p:nvSpPr>
        <p:spPr>
          <a:xfrm>
            <a:off x="2308121" y="1945111"/>
            <a:ext cx="483632" cy="615553"/>
          </a:xfrm>
          <a:prstGeom prst="rect">
            <a:avLst/>
          </a:prstGeom>
          <a:noFill/>
        </p:spPr>
        <p:txBody>
          <a:bodyPr wrap="square" lIns="0" tIns="0" rIns="0" bIns="0" rtlCol="0">
            <a:spAutoFit/>
          </a:bodyPr>
          <a:lstStyle/>
          <a:p>
            <a:pPr algn="l"/>
            <a:r>
              <a:rPr lang="en-US" sz="4000" err="1">
                <a:solidFill>
                  <a:schemeClr val="bg1"/>
                </a:solidFill>
              </a:rPr>
              <a:t>1</a:t>
            </a:r>
          </a:p>
        </p:txBody>
      </p:sp>
      <p:sp>
        <p:nvSpPr>
          <p:cNvPr id="5" name="TextBox 4">
            <a:extLst>
              <a:ext uri="{FF2B5EF4-FFF2-40B4-BE49-F238E27FC236}">
                <a16:creationId xmlns:a16="http://schemas.microsoft.com/office/drawing/2014/main" id="{F8AD6956-0F05-32E5-6808-93AFD4AEA8CC}"/>
              </a:ext>
            </a:extLst>
          </p:cNvPr>
          <p:cNvSpPr txBox="1"/>
          <p:nvPr/>
        </p:nvSpPr>
        <p:spPr>
          <a:xfrm>
            <a:off x="6006386" y="1972968"/>
            <a:ext cx="400635" cy="615553"/>
          </a:xfrm>
          <a:prstGeom prst="rect">
            <a:avLst/>
          </a:prstGeom>
          <a:noFill/>
        </p:spPr>
        <p:txBody>
          <a:bodyPr wrap="square" lIns="0" tIns="0" rIns="0" bIns="0" rtlCol="0">
            <a:spAutoFit/>
          </a:bodyPr>
          <a:lstStyle/>
          <a:p>
            <a:pPr algn="l"/>
            <a:r>
              <a:rPr lang="en-US" sz="4000" err="1">
                <a:solidFill>
                  <a:schemeClr val="bg1"/>
                </a:solidFill>
              </a:rPr>
              <a:t>2</a:t>
            </a:r>
          </a:p>
        </p:txBody>
      </p:sp>
      <p:sp>
        <p:nvSpPr>
          <p:cNvPr id="6" name="TextBox 5">
            <a:extLst>
              <a:ext uri="{FF2B5EF4-FFF2-40B4-BE49-F238E27FC236}">
                <a16:creationId xmlns:a16="http://schemas.microsoft.com/office/drawing/2014/main" id="{7CF9B2C0-6002-91EE-207F-4E4F28C6B02E}"/>
              </a:ext>
            </a:extLst>
          </p:cNvPr>
          <p:cNvSpPr txBox="1"/>
          <p:nvPr/>
        </p:nvSpPr>
        <p:spPr>
          <a:xfrm>
            <a:off x="9617623" y="1988086"/>
            <a:ext cx="400635" cy="615553"/>
          </a:xfrm>
          <a:prstGeom prst="rect">
            <a:avLst/>
          </a:prstGeom>
          <a:noFill/>
        </p:spPr>
        <p:txBody>
          <a:bodyPr wrap="square" lIns="0" tIns="0" rIns="0" bIns="0" rtlCol="0">
            <a:spAutoFit/>
          </a:bodyPr>
          <a:lstStyle/>
          <a:p>
            <a:pPr algn="l"/>
            <a:r>
              <a:rPr lang="en-US" sz="4000" err="1">
                <a:solidFill>
                  <a:schemeClr val="bg1"/>
                </a:solidFill>
              </a:rPr>
              <a:t>3</a:t>
            </a:r>
          </a:p>
        </p:txBody>
      </p:sp>
    </p:spTree>
    <p:extLst>
      <p:ext uri="{BB962C8B-B14F-4D97-AF65-F5344CB8AC3E}">
        <p14:creationId xmlns:p14="http://schemas.microsoft.com/office/powerpoint/2010/main" val="3165669034"/>
      </p:ext>
    </p:extLst>
  </p:cSld>
  <p:clrMapOvr>
    <a:masterClrMapping/>
  </p:clrMapOvr>
  <p:transition>
    <p:fade/>
  </p:transition>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67CF1B8D6F50428EE4DA41D7F2374F" ma:contentTypeVersion="14" ma:contentTypeDescription="Create a new document." ma:contentTypeScope="" ma:versionID="3deaba1f137da3a49f278ef49b1048cd">
  <xsd:schema xmlns:xsd="http://www.w3.org/2001/XMLSchema" xmlns:xs="http://www.w3.org/2001/XMLSchema" xmlns:p="http://schemas.microsoft.com/office/2006/metadata/properties" xmlns:ns1="http://schemas.microsoft.com/sharepoint/v3" xmlns:ns2="a8a70cf7-9110-44f4-b9e3-de58eb84488c" xmlns:ns3="4b8daba7-7726-4c34-9cdd-54c5aec2096d" targetNamespace="http://schemas.microsoft.com/office/2006/metadata/properties" ma:root="true" ma:fieldsID="1142fd171449911c182c287dfd81f4e5" ns1:_="" ns2:_="" ns3:_="">
    <xsd:import namespace="http://schemas.microsoft.com/sharepoint/v3"/>
    <xsd:import namespace="a8a70cf7-9110-44f4-b9e3-de58eb84488c"/>
    <xsd:import namespace="4b8daba7-7726-4c34-9cdd-54c5aec2096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8a70cf7-9110-44f4-b9e3-de58eb84488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b8daba7-7726-4c34-9cdd-54c5aec2096d"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db52f137-1474-4a54-a261-1f4192444281}" ma:internalName="TaxCatchAll" ma:showField="CatchAllData" ma:web="4b8daba7-7726-4c34-9cdd-54c5aec20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4b8daba7-7726-4c34-9cdd-54c5aec2096d" xsi:nil="true"/>
    <lcf76f155ced4ddcb4097134ff3c332f xmlns="a8a70cf7-9110-44f4-b9e3-de58eb84488c">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200364A-DD3F-449E-B576-D9274E25A505}">
  <ds:schemaRefs>
    <ds:schemaRef ds:uri="4b8daba7-7726-4c34-9cdd-54c5aec2096d"/>
    <ds:schemaRef ds:uri="a8a70cf7-9110-44f4-b9e3-de58eb84488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4b8daba7-7726-4c34-9cdd-54c5aec2096d"/>
    <ds:schemaRef ds:uri="804751ba-60e0-4191-9865-d7e5284c1d69"/>
    <ds:schemaRef ds:uri="913b567d-4c83-4181-a45c-f04ce7e1b72e"/>
    <ds:schemaRef ds:uri="a8a70cf7-9110-44f4-b9e3-de58eb84488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1255</TotalTime>
  <Words>5345</Words>
  <Application>Microsoft Macintosh PowerPoint</Application>
  <PresentationFormat>Widescreen</PresentationFormat>
  <Paragraphs>670</Paragraphs>
  <Slides>43</Slides>
  <Notes>37</Notes>
  <HiddenSlides>14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43</vt:i4>
      </vt:variant>
    </vt:vector>
  </HeadingPairs>
  <TitlesOfParts>
    <vt:vector size="55" baseType="lpstr">
      <vt:lpstr>Aptos</vt:lpstr>
      <vt:lpstr>Arial</vt:lpstr>
      <vt:lpstr>Calibri</vt:lpstr>
      <vt:lpstr>Consolas</vt:lpstr>
      <vt:lpstr>Menlo</vt:lpstr>
      <vt:lpstr>Segoe Sans Display Semibold</vt:lpstr>
      <vt:lpstr>Segoe UI</vt:lpstr>
      <vt:lpstr>Segoe UI Semibold</vt:lpstr>
      <vt:lpstr>Segoe UI Semilight</vt:lpstr>
      <vt:lpstr>Wingdings</vt:lpstr>
      <vt:lpstr>Microsoft AI Tour 16:9 Template Light</vt:lpstr>
      <vt:lpstr>Microsoft AI Tour 16:9 Template Dark</vt:lpstr>
      <vt:lpstr>Agentic RAG with Reflection</vt:lpstr>
      <vt:lpstr>Agenda</vt:lpstr>
      <vt:lpstr>Retrieval-augmented  generation (RAG)​</vt:lpstr>
      <vt:lpstr>The limitations of LLMS</vt:lpstr>
      <vt:lpstr>Incorporating domain knowledge</vt:lpstr>
      <vt:lpstr>RAG: Retrieval Augmented Generation</vt:lpstr>
      <vt:lpstr>Advanced RAG with query rewriting</vt:lpstr>
      <vt:lpstr>RAG on Documents </vt:lpstr>
      <vt:lpstr>Components of a high-quality RAG</vt:lpstr>
      <vt:lpstr>Agentic RAG</vt:lpstr>
      <vt:lpstr>Why might RAG fail?</vt:lpstr>
      <vt:lpstr>Evaluating RAG Answers</vt:lpstr>
      <vt:lpstr>Example Evaluation</vt:lpstr>
      <vt:lpstr>Improving Answers using Evaluations</vt:lpstr>
      <vt:lpstr>Agentic RAG Loop</vt:lpstr>
      <vt:lpstr>Single and Multi Step Reflection</vt:lpstr>
      <vt:lpstr>Single Step Reflection</vt:lpstr>
      <vt:lpstr>Multi Step Reflection</vt:lpstr>
      <vt:lpstr>Demo</vt:lpstr>
      <vt:lpstr>Evaluation</vt:lpstr>
      <vt:lpstr>Bulk evaluation flow</vt:lpstr>
      <vt:lpstr>Step 1: Generate ground truth data</vt:lpstr>
      <vt:lpstr>Step 2: Evaluate app against ground truth</vt:lpstr>
      <vt:lpstr>Step 3: Review the metrics across runs</vt:lpstr>
      <vt:lpstr>Step 4: Compare specific answers across runs</vt:lpstr>
      <vt:lpstr>Step 5: Investigate questions with notable differences</vt:lpstr>
      <vt:lpstr>Remember...</vt:lpstr>
      <vt:lpstr>Final thoughts</vt:lpstr>
      <vt:lpstr>Takeaways</vt:lpstr>
      <vt:lpstr>Azure AI Search 2/2</vt:lpstr>
      <vt:lpstr>Vector search strategies</vt:lpstr>
      <vt:lpstr>Hybrid search</vt:lpstr>
      <vt:lpstr>Optimal relevance: Hybrid search, Semantic ranker</vt:lpstr>
      <vt:lpstr>Avoiding noise: Using minimum score thresholds</vt:lpstr>
      <vt:lpstr>Conclusion</vt:lpstr>
      <vt:lpstr>Example uses</vt:lpstr>
      <vt:lpstr>Next steps</vt:lpstr>
      <vt:lpstr>Efficient vector storage: Quantization</vt:lpstr>
      <vt:lpstr>Azure AI Search: Enterprise-ready</vt:lpstr>
      <vt:lpstr>Improving Retrieval in Large Datasets</vt:lpstr>
      <vt:lpstr>Robust retrieval for RAG apps</vt:lpstr>
      <vt:lpstr>Announcement slide (dark) with color rotation</vt:lpstr>
      <vt:lpstr>New Expanded Capacity</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Pamela Fox</dc:creator>
  <cp:keywords>Microsoft AI Tour</cp:keywords>
  <dc:description/>
  <cp:lastModifiedBy>Pamela Fox</cp:lastModifiedBy>
  <cp:revision>3</cp:revision>
  <cp:lastPrinted>2023-02-15T20:48:24Z</cp:lastPrinted>
  <dcterms:created xsi:type="dcterms:W3CDTF">2024-07-15T23:59:48Z</dcterms:created>
  <dcterms:modified xsi:type="dcterms:W3CDTF">2025-04-23T18:40:26Z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0x0101000767CF1B8D6F50428EE4DA41D7F2374F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